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87" r:id="rId6"/>
    <p:sldId id="323" r:id="rId7"/>
    <p:sldId id="324" r:id="rId8"/>
    <p:sldId id="312" r:id="rId9"/>
    <p:sldId id="311" r:id="rId10"/>
    <p:sldId id="260" r:id="rId11"/>
    <p:sldId id="313" r:id="rId12"/>
    <p:sldId id="321" r:id="rId13"/>
    <p:sldId id="315" r:id="rId14"/>
    <p:sldId id="291" r:id="rId15"/>
    <p:sldId id="32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1267F-7B8D-4276-9ACF-05C4C5ADA02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7834BF-8F1B-4CC6-9E38-AF64B396C928}">
      <dgm:prSet custT="1"/>
      <dgm:spPr/>
      <dgm:t>
        <a:bodyPr/>
        <a:lstStyle/>
        <a:p>
          <a:r>
            <a:rPr lang="pl-PL" sz="1600" dirty="0" smtClean="0"/>
            <a:t>Cel 1 </a:t>
          </a:r>
          <a:br>
            <a:rPr lang="pl-PL" sz="1600" dirty="0" smtClean="0"/>
          </a:br>
          <a:r>
            <a:rPr lang="pl-PL" sz="1600" dirty="0" smtClean="0"/>
            <a:t> Rozwój potencjału gospodarczego dla klimatu w powiązaniu ze spójną ofertą turystyczną  </a:t>
          </a:r>
          <a:endParaRPr lang="pl-PL" sz="1600" dirty="0"/>
        </a:p>
      </dgm:t>
    </dgm:pt>
    <dgm:pt modelId="{E30AA6DC-52E0-4A00-A91C-55C52BA50056}" type="parTrans" cxnId="{14481975-D5EF-48EF-B619-C368AE4C31D8}">
      <dgm:prSet/>
      <dgm:spPr/>
      <dgm:t>
        <a:bodyPr/>
        <a:lstStyle/>
        <a:p>
          <a:endParaRPr lang="pl-PL"/>
        </a:p>
      </dgm:t>
    </dgm:pt>
    <dgm:pt modelId="{E3FAD9E3-82E2-41BA-BDB2-6C5E18E12E39}" type="sibTrans" cxnId="{14481975-D5EF-48EF-B619-C368AE4C31D8}">
      <dgm:prSet/>
      <dgm:spPr/>
      <dgm:t>
        <a:bodyPr/>
        <a:lstStyle/>
        <a:p>
          <a:endParaRPr lang="pl-PL"/>
        </a:p>
      </dgm:t>
    </dgm:pt>
    <dgm:pt modelId="{31860344-278F-4C90-9634-31822CE86BAB}">
      <dgm:prSet custT="1"/>
      <dgm:spPr/>
      <dgm:t>
        <a:bodyPr/>
        <a:lstStyle/>
        <a:p>
          <a:r>
            <a:rPr lang="pl-PL" sz="1600" dirty="0" smtClean="0"/>
            <a:t>Cel 2 </a:t>
          </a:r>
          <a:br>
            <a:rPr lang="pl-PL" sz="1600" dirty="0" smtClean="0"/>
          </a:br>
          <a:r>
            <a:rPr lang="pl-PL" sz="1600" dirty="0" smtClean="0"/>
            <a:t>Rozwój potencjału społecznego na rzecz regionu i adaptacji do zmian klimatu</a:t>
          </a:r>
          <a:endParaRPr lang="pl-PL" sz="1600" dirty="0"/>
        </a:p>
      </dgm:t>
    </dgm:pt>
    <dgm:pt modelId="{A4B480C4-E8C5-478F-AFA7-97176549080E}" type="parTrans" cxnId="{42AB35F6-1B9B-4454-985A-2319834C4A49}">
      <dgm:prSet/>
      <dgm:spPr/>
      <dgm:t>
        <a:bodyPr/>
        <a:lstStyle/>
        <a:p>
          <a:endParaRPr lang="pl-PL"/>
        </a:p>
      </dgm:t>
    </dgm:pt>
    <dgm:pt modelId="{902E5519-0C09-4D8D-9D9F-5CDEE622F1BA}" type="sibTrans" cxnId="{42AB35F6-1B9B-4454-985A-2319834C4A49}">
      <dgm:prSet/>
      <dgm:spPr/>
      <dgm:t>
        <a:bodyPr/>
        <a:lstStyle/>
        <a:p>
          <a:endParaRPr lang="pl-PL"/>
        </a:p>
      </dgm:t>
    </dgm:pt>
    <dgm:pt modelId="{C65A592E-4F82-4DD9-A19E-929A55A25743}">
      <dgm:prSet custT="1"/>
      <dgm:spPr/>
      <dgm:t>
        <a:bodyPr/>
        <a:lstStyle/>
        <a:p>
          <a:r>
            <a:rPr lang="pl-PL" sz="1600" dirty="0" smtClean="0"/>
            <a:t>Cel 3 </a:t>
          </a:r>
          <a:br>
            <a:rPr lang="pl-PL" sz="1600" dirty="0" smtClean="0"/>
          </a:br>
          <a:r>
            <a:rPr lang="pl-PL" sz="1600" b="1" dirty="0" smtClean="0"/>
            <a:t>Rozwój  potencjału infrastruktury lokalnej w oparciu o zasoby przyrodnicze i adaptację do zmian klimatu</a:t>
          </a:r>
          <a:endParaRPr lang="pl-PL" sz="1600" b="1" dirty="0"/>
        </a:p>
      </dgm:t>
    </dgm:pt>
    <dgm:pt modelId="{E5564C0F-06FD-4E01-ABFD-D222558E1599}" type="parTrans" cxnId="{75BE5688-BA52-4149-9500-5A50991F1479}">
      <dgm:prSet/>
      <dgm:spPr/>
      <dgm:t>
        <a:bodyPr/>
        <a:lstStyle/>
        <a:p>
          <a:endParaRPr lang="pl-PL"/>
        </a:p>
      </dgm:t>
    </dgm:pt>
    <dgm:pt modelId="{069B55DD-F64D-489B-837A-84602F091DCA}" type="sibTrans" cxnId="{75BE5688-BA52-4149-9500-5A50991F1479}">
      <dgm:prSet/>
      <dgm:spPr/>
      <dgm:t>
        <a:bodyPr/>
        <a:lstStyle/>
        <a:p>
          <a:endParaRPr lang="pl-PL"/>
        </a:p>
      </dgm:t>
    </dgm:pt>
    <dgm:pt modelId="{3B363810-6982-45CF-913C-D6B4D73DAE9A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FDC10A71-1F15-4D0C-8581-182C3B21C95A}" type="sibTrans" cxnId="{85141F27-66AA-4AF9-AB66-E621ED831EC9}">
      <dgm:prSet/>
      <dgm:spPr/>
      <dgm:t>
        <a:bodyPr/>
        <a:lstStyle/>
        <a:p>
          <a:endParaRPr lang="pl-PL"/>
        </a:p>
      </dgm:t>
    </dgm:pt>
    <dgm:pt modelId="{7C04C658-2874-473B-9B39-37A81939B039}" type="parTrans" cxnId="{85141F27-66AA-4AF9-AB66-E621ED831EC9}">
      <dgm:prSet/>
      <dgm:spPr/>
      <dgm:t>
        <a:bodyPr/>
        <a:lstStyle/>
        <a:p>
          <a:endParaRPr lang="pl-PL"/>
        </a:p>
      </dgm:t>
    </dgm:pt>
    <dgm:pt modelId="{D0D5DD9F-A810-4600-9FF6-CC4515106AA9}" type="pres">
      <dgm:prSet presAssocID="{2071267F-7B8D-4276-9ACF-05C4C5ADA02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0FAA185-6002-423D-919B-E4859A32E1C5}" type="pres">
      <dgm:prSet presAssocID="{2071267F-7B8D-4276-9ACF-05C4C5ADA021}" presName="radial" presStyleCnt="0">
        <dgm:presLayoutVars>
          <dgm:animLvl val="ctr"/>
        </dgm:presLayoutVars>
      </dgm:prSet>
      <dgm:spPr/>
    </dgm:pt>
    <dgm:pt modelId="{979194DC-4CEB-4F67-B19F-DD7548A84D22}" type="pres">
      <dgm:prSet presAssocID="{3B363810-6982-45CF-913C-D6B4D73DAE9A}" presName="centerShape" presStyleLbl="vennNode1" presStyleIdx="0" presStyleCnt="4" custScaleX="76882" custScaleY="76484" custLinFactNeighborX="4883" custLinFactNeighborY="-3144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87E8AAC-58D6-44D8-9946-3771ABEB3951}" type="pres">
      <dgm:prSet presAssocID="{C65A592E-4F82-4DD9-A19E-929A55A25743}" presName="node" presStyleLbl="vennNode1" presStyleIdx="1" presStyleCnt="4" custScaleX="185896" custScaleY="129828" custRadScaleRad="105435" custRadScaleInc="-15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D6885B-CF40-4A04-B6CC-B147B3B16D57}" type="pres">
      <dgm:prSet presAssocID="{31860344-278F-4C90-9634-31822CE86BAB}" presName="node" presStyleLbl="vennNode1" presStyleIdx="2" presStyleCnt="4" custScaleX="204494" custScaleY="148567" custRadScaleRad="142860" custRadScaleInc="-74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3897EC-3FCC-465E-96CE-B687DC8E3E0E}" type="pres">
      <dgm:prSet presAssocID="{147834BF-8F1B-4CC6-9E38-AF64B396C928}" presName="node" presStyleLbl="vennNode1" presStyleIdx="3" presStyleCnt="4" custScaleX="198900" custScaleY="182779" custRadScaleRad="117306" custRadScaleInc="-7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FF4C401-E524-444C-A8F2-7F1048A102C5}" type="presOf" srcId="{2071267F-7B8D-4276-9ACF-05C4C5ADA021}" destId="{D0D5DD9F-A810-4600-9FF6-CC4515106AA9}" srcOrd="0" destOrd="0" presId="urn:microsoft.com/office/officeart/2005/8/layout/radial3"/>
    <dgm:cxn modelId="{B1F355D1-1410-4EE3-A6DE-F79512072563}" type="presOf" srcId="{31860344-278F-4C90-9634-31822CE86BAB}" destId="{FFD6885B-CF40-4A04-B6CC-B147B3B16D57}" srcOrd="0" destOrd="0" presId="urn:microsoft.com/office/officeart/2005/8/layout/radial3"/>
    <dgm:cxn modelId="{42AB35F6-1B9B-4454-985A-2319834C4A49}" srcId="{3B363810-6982-45CF-913C-D6B4D73DAE9A}" destId="{31860344-278F-4C90-9634-31822CE86BAB}" srcOrd="1" destOrd="0" parTransId="{A4B480C4-E8C5-478F-AFA7-97176549080E}" sibTransId="{902E5519-0C09-4D8D-9D9F-5CDEE622F1BA}"/>
    <dgm:cxn modelId="{75BE5688-BA52-4149-9500-5A50991F1479}" srcId="{3B363810-6982-45CF-913C-D6B4D73DAE9A}" destId="{C65A592E-4F82-4DD9-A19E-929A55A25743}" srcOrd="0" destOrd="0" parTransId="{E5564C0F-06FD-4E01-ABFD-D222558E1599}" sibTransId="{069B55DD-F64D-489B-837A-84602F091DCA}"/>
    <dgm:cxn modelId="{8D71CFA2-5D94-4EFD-A67F-ED7D8B216F5B}" type="presOf" srcId="{147834BF-8F1B-4CC6-9E38-AF64B396C928}" destId="{D43897EC-3FCC-465E-96CE-B687DC8E3E0E}" srcOrd="0" destOrd="0" presId="urn:microsoft.com/office/officeart/2005/8/layout/radial3"/>
    <dgm:cxn modelId="{DC343505-3EEB-4665-B76B-1E168459EDC4}" type="presOf" srcId="{C65A592E-4F82-4DD9-A19E-929A55A25743}" destId="{B87E8AAC-58D6-44D8-9946-3771ABEB3951}" srcOrd="0" destOrd="0" presId="urn:microsoft.com/office/officeart/2005/8/layout/radial3"/>
    <dgm:cxn modelId="{14481975-D5EF-48EF-B619-C368AE4C31D8}" srcId="{3B363810-6982-45CF-913C-D6B4D73DAE9A}" destId="{147834BF-8F1B-4CC6-9E38-AF64B396C928}" srcOrd="2" destOrd="0" parTransId="{E30AA6DC-52E0-4A00-A91C-55C52BA50056}" sibTransId="{E3FAD9E3-82E2-41BA-BDB2-6C5E18E12E39}"/>
    <dgm:cxn modelId="{1B31F3CA-838A-4BB7-B38A-857FE86CCF0B}" type="presOf" srcId="{3B363810-6982-45CF-913C-D6B4D73DAE9A}" destId="{979194DC-4CEB-4F67-B19F-DD7548A84D22}" srcOrd="0" destOrd="0" presId="urn:microsoft.com/office/officeart/2005/8/layout/radial3"/>
    <dgm:cxn modelId="{85141F27-66AA-4AF9-AB66-E621ED831EC9}" srcId="{2071267F-7B8D-4276-9ACF-05C4C5ADA021}" destId="{3B363810-6982-45CF-913C-D6B4D73DAE9A}" srcOrd="0" destOrd="0" parTransId="{7C04C658-2874-473B-9B39-37A81939B039}" sibTransId="{FDC10A71-1F15-4D0C-8581-182C3B21C95A}"/>
    <dgm:cxn modelId="{F08C9EFB-240F-4ECA-BF81-BDBA87CEDDF3}" type="presParOf" srcId="{D0D5DD9F-A810-4600-9FF6-CC4515106AA9}" destId="{F0FAA185-6002-423D-919B-E4859A32E1C5}" srcOrd="0" destOrd="0" presId="urn:microsoft.com/office/officeart/2005/8/layout/radial3"/>
    <dgm:cxn modelId="{5F033607-E1DF-4172-A134-AB9E881C9538}" type="presParOf" srcId="{F0FAA185-6002-423D-919B-E4859A32E1C5}" destId="{979194DC-4CEB-4F67-B19F-DD7548A84D22}" srcOrd="0" destOrd="0" presId="urn:microsoft.com/office/officeart/2005/8/layout/radial3"/>
    <dgm:cxn modelId="{0095D758-61A4-477C-B49A-63375D841276}" type="presParOf" srcId="{F0FAA185-6002-423D-919B-E4859A32E1C5}" destId="{B87E8AAC-58D6-44D8-9946-3771ABEB3951}" srcOrd="1" destOrd="0" presId="urn:microsoft.com/office/officeart/2005/8/layout/radial3"/>
    <dgm:cxn modelId="{EFE56389-87DD-4DC9-8737-5A02DE886969}" type="presParOf" srcId="{F0FAA185-6002-423D-919B-E4859A32E1C5}" destId="{FFD6885B-CF40-4A04-B6CC-B147B3B16D57}" srcOrd="2" destOrd="0" presId="urn:microsoft.com/office/officeart/2005/8/layout/radial3"/>
    <dgm:cxn modelId="{64EC1A28-57F0-4150-BDA7-6E61D70C8723}" type="presParOf" srcId="{F0FAA185-6002-423D-919B-E4859A32E1C5}" destId="{D43897EC-3FCC-465E-96CE-B687DC8E3E0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194DC-4CEB-4F67-B19F-DD7548A84D22}">
      <dsp:nvSpPr>
        <dsp:cNvPr id="0" name=""/>
        <dsp:cNvSpPr/>
      </dsp:nvSpPr>
      <dsp:spPr>
        <a:xfrm>
          <a:off x="2301955" y="1294710"/>
          <a:ext cx="2043433" cy="203285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2301955" y="1294710"/>
        <a:ext cx="2043433" cy="2032855"/>
      </dsp:txXfrm>
    </dsp:sp>
    <dsp:sp modelId="{B87E8AAC-58D6-44D8-9946-3771ABEB3951}">
      <dsp:nvSpPr>
        <dsp:cNvPr id="0" name=""/>
        <dsp:cNvSpPr/>
      </dsp:nvSpPr>
      <dsp:spPr>
        <a:xfrm>
          <a:off x="1329482" y="-167847"/>
          <a:ext cx="2470449" cy="17253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Cel 3 </a:t>
          </a:r>
          <a:br>
            <a:rPr lang="pl-PL" sz="1600" kern="1200" dirty="0" smtClean="0"/>
          </a:br>
          <a:r>
            <a:rPr lang="pl-PL" sz="1600" b="1" kern="1200" dirty="0" smtClean="0"/>
            <a:t>Rozwój  potencjału infrastruktury lokalnej w oparciu o zasoby przyrodnicze i adaptację do zmian klimatu</a:t>
          </a:r>
          <a:endParaRPr lang="pl-PL" sz="1600" b="1" kern="1200" dirty="0"/>
        </a:p>
      </dsp:txBody>
      <dsp:txXfrm>
        <a:off x="1691271" y="84823"/>
        <a:ext cx="1746871" cy="1219998"/>
      </dsp:txXfrm>
    </dsp:sp>
    <dsp:sp modelId="{FFD6885B-CF40-4A04-B6CC-B147B3B16D57}">
      <dsp:nvSpPr>
        <dsp:cNvPr id="0" name=""/>
        <dsp:cNvSpPr/>
      </dsp:nvSpPr>
      <dsp:spPr>
        <a:xfrm>
          <a:off x="3629161" y="2318651"/>
          <a:ext cx="2717605" cy="19743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Cel 2 </a:t>
          </a:r>
          <a:br>
            <a:rPr lang="pl-PL" sz="1600" kern="1200" dirty="0" smtClean="0"/>
          </a:br>
          <a:r>
            <a:rPr lang="pl-PL" sz="1600" kern="1200" dirty="0" smtClean="0"/>
            <a:t>Rozwój potencjału społecznego na rzecz regionu i adaptacji do zmian klimatu</a:t>
          </a:r>
          <a:endParaRPr lang="pl-PL" sz="1600" kern="1200" dirty="0"/>
        </a:p>
      </dsp:txBody>
      <dsp:txXfrm>
        <a:off x="4027145" y="2607790"/>
        <a:ext cx="1921637" cy="1396090"/>
      </dsp:txXfrm>
    </dsp:sp>
    <dsp:sp modelId="{D43897EC-3FCC-465E-96CE-B687DC8E3E0E}">
      <dsp:nvSpPr>
        <dsp:cNvPr id="0" name=""/>
        <dsp:cNvSpPr/>
      </dsp:nvSpPr>
      <dsp:spPr>
        <a:xfrm>
          <a:off x="251691" y="2069957"/>
          <a:ext cx="2643264" cy="24290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Cel 1 </a:t>
          </a:r>
          <a:br>
            <a:rPr lang="pl-PL" sz="1600" kern="1200" dirty="0" smtClean="0"/>
          </a:br>
          <a:r>
            <a:rPr lang="pl-PL" sz="1600" kern="1200" dirty="0" smtClean="0"/>
            <a:t> Rozwój potencjału gospodarczego dla klimatu w powiązaniu ze spójną ofertą turystyczną  </a:t>
          </a:r>
          <a:endParaRPr lang="pl-PL" sz="1600" kern="1200" dirty="0"/>
        </a:p>
      </dsp:txBody>
      <dsp:txXfrm>
        <a:off x="638788" y="2425680"/>
        <a:ext cx="1869070" cy="171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BAB4C-2B8C-4C21-A51C-06062C058817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B0C3-65CA-4695-AE5F-A6E9B86B59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6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0451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1F64B-A80C-4204-B1C1-57F6CDC7392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4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45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8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8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4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63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4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56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2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32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7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0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4D34-4E15-40DA-AF87-35A42110AF7B}" type="datetimeFigureOut">
              <a:rPr lang="pl-PL" smtClean="0"/>
              <a:t>31.01.2025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63C1-F6BE-499E-B15C-3A8555AE1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4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kacja.barycz.pl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kacja.barycz.pl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140" y="1991042"/>
            <a:ext cx="8427720" cy="2387600"/>
          </a:xfrm>
        </p:spPr>
        <p:txBody>
          <a:bodyPr>
            <a:noAutofit/>
          </a:bodyPr>
          <a:lstStyle/>
          <a:p>
            <a:r>
              <a:rPr lang="pl-PL" sz="4800" dirty="0" smtClean="0"/>
              <a:t>Wdrażanie Lokalnej Strategii Rozwoju </a:t>
            </a:r>
            <a:br>
              <a:rPr lang="pl-PL" sz="4800" dirty="0" smtClean="0"/>
            </a:br>
            <a:r>
              <a:rPr lang="pl-PL" sz="4800" dirty="0" smtClean="0"/>
              <a:t>wielkopolskiej części </a:t>
            </a:r>
            <a:br>
              <a:rPr lang="pl-PL" sz="4800" dirty="0" smtClean="0"/>
            </a:br>
            <a:r>
              <a:rPr lang="pl-PL" sz="4800" dirty="0" smtClean="0"/>
              <a:t>Doliny Baryczy 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5643405"/>
            <a:ext cx="6858000" cy="1655762"/>
          </a:xfrm>
        </p:spPr>
        <p:txBody>
          <a:bodyPr/>
          <a:lstStyle/>
          <a:p>
            <a:r>
              <a:rPr lang="pl-PL" dirty="0" smtClean="0"/>
              <a:t>Odolanów, 16.01.2025 </a:t>
            </a:r>
          </a:p>
          <a:p>
            <a:r>
              <a:rPr lang="pl-PL" dirty="0" smtClean="0"/>
              <a:t>Spotkanie informacyjne – EFS+, nabór dla JST </a:t>
            </a:r>
            <a:endParaRPr lang="pl-P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88" y="4459922"/>
            <a:ext cx="2623152" cy="8477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4" y="619760"/>
            <a:ext cx="8739332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050" y="325407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 smtClean="0">
                <a:latin typeface="+mn-lt"/>
              </a:rPr>
              <a:t>Cele LSR </a:t>
            </a:r>
            <a:br>
              <a:rPr lang="pl-PL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PARTNERSTWO dla </a:t>
            </a:r>
            <a:r>
              <a:rPr lang="pl-PL" sz="2400" dirty="0">
                <a:latin typeface="+mn-lt"/>
              </a:rPr>
              <a:t>Doliny Baryczy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226050" y="1673767"/>
          <a:ext cx="6346767" cy="432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Prostokąt 5"/>
          <p:cNvSpPr>
            <a:spLocks noChangeArrowheads="1"/>
          </p:cNvSpPr>
          <p:nvPr/>
        </p:nvSpPr>
        <p:spPr bwMode="auto">
          <a:xfrm>
            <a:off x="6572817" y="1913962"/>
            <a:ext cx="25169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P.2.1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Aktywizacja mieszkańców na rzecz współpracy 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dla specyfiki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obszaru i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klimatu </a:t>
            </a:r>
          </a:p>
        </p:txBody>
      </p:sp>
      <p:sp>
        <p:nvSpPr>
          <p:cNvPr id="36869" name="Prostokąt 6"/>
          <p:cNvSpPr>
            <a:spLocks noChangeArrowheads="1"/>
          </p:cNvSpPr>
          <p:nvPr/>
        </p:nvSpPr>
        <p:spPr bwMode="auto">
          <a:xfrm>
            <a:off x="6572817" y="3910945"/>
            <a:ext cx="24494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P.2.2.</a:t>
            </a:r>
            <a:b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</a:b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Wzmocnienie i rozwój potencjału społecznego mieszańców w zakresie działań dla 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klimatu</a:t>
            </a:r>
          </a:p>
        </p:txBody>
      </p:sp>
      <p:sp>
        <p:nvSpPr>
          <p:cNvPr id="36870" name="Prostokąt 4"/>
          <p:cNvSpPr>
            <a:spLocks noChangeArrowheads="1"/>
          </p:cNvSpPr>
          <p:nvPr/>
        </p:nvSpPr>
        <p:spPr bwMode="auto">
          <a:xfrm>
            <a:off x="4351735" y="1326216"/>
            <a:ext cx="19859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P.3.1.</a:t>
            </a:r>
            <a:b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</a:b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Zwiększenie dostępu do  infrastruktury turystycznej służącej  zachowaniu zrównoważonego rozwoju</a:t>
            </a:r>
          </a:p>
        </p:txBody>
      </p:sp>
      <p:sp>
        <p:nvSpPr>
          <p:cNvPr id="36871" name="Prostokąt 5"/>
          <p:cNvSpPr>
            <a:spLocks noChangeArrowheads="1"/>
          </p:cNvSpPr>
          <p:nvPr/>
        </p:nvSpPr>
        <p:spPr bwMode="auto">
          <a:xfrm>
            <a:off x="6337698" y="550382"/>
            <a:ext cx="2449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alt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P.3.2.</a:t>
            </a:r>
            <a:br>
              <a:rPr kumimoji="0" lang="pl-PL" alt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</a:br>
            <a:r>
              <a:rPr kumimoji="0" lang="pl-PL" alt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Zwiększenie dostępu do miejsc świadczenia usług lokalnych przyjaznych dla </a:t>
            </a:r>
            <a:r>
              <a:rPr kumimoji="0" lang="pl-PL" altLang="pl-PL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klimatu </a:t>
            </a:r>
          </a:p>
        </p:txBody>
      </p:sp>
      <p:sp>
        <p:nvSpPr>
          <p:cNvPr id="36872" name="Prostokąt 9"/>
          <p:cNvSpPr>
            <a:spLocks noChangeArrowheads="1"/>
          </p:cNvSpPr>
          <p:nvPr/>
        </p:nvSpPr>
        <p:spPr bwMode="auto">
          <a:xfrm>
            <a:off x="0" y="5780782"/>
            <a:ext cx="22586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P.1.1. Zrównoważona gospodarka lokalna produktów i usług dla turystyki </a:t>
            </a:r>
          </a:p>
        </p:txBody>
      </p:sp>
      <p:sp>
        <p:nvSpPr>
          <p:cNvPr id="36873" name="Prostokąt 11"/>
          <p:cNvSpPr>
            <a:spLocks noChangeArrowheads="1"/>
          </p:cNvSpPr>
          <p:nvPr/>
        </p:nvSpPr>
        <p:spPr bwMode="auto">
          <a:xfrm>
            <a:off x="2521339" y="5749299"/>
            <a:ext cx="23157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P.1.2. Zrównoważona, gospodarka dla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klimatu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i podniesienia jakości życia mieszkańców </a:t>
            </a:r>
          </a:p>
        </p:txBody>
      </p:sp>
      <p:pic>
        <p:nvPicPr>
          <p:cNvPr id="36874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496">
            <a:off x="2276476" y="1716882"/>
            <a:ext cx="375047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05042" y="0"/>
          <a:ext cx="8773588" cy="1843329"/>
        </p:xfrm>
        <a:graphic>
          <a:graphicData uri="http://schemas.openxmlformats.org/drawingml/2006/table">
            <a:tbl>
              <a:tblPr/>
              <a:tblGrid>
                <a:gridCol w="1009056">
                  <a:extLst>
                    <a:ext uri="{9D8B030D-6E8A-4147-A177-3AD203B41FA5}">
                      <a16:colId xmlns:a16="http://schemas.microsoft.com/office/drawing/2014/main" val="1307920632"/>
                    </a:ext>
                  </a:extLst>
                </a:gridCol>
                <a:gridCol w="3914179">
                  <a:extLst>
                    <a:ext uri="{9D8B030D-6E8A-4147-A177-3AD203B41FA5}">
                      <a16:colId xmlns:a16="http://schemas.microsoft.com/office/drawing/2014/main" val="4275824346"/>
                    </a:ext>
                  </a:extLst>
                </a:gridCol>
                <a:gridCol w="3850353">
                  <a:extLst>
                    <a:ext uri="{9D8B030D-6E8A-4147-A177-3AD203B41FA5}">
                      <a16:colId xmlns:a16="http://schemas.microsoft.com/office/drawing/2014/main" val="3627561038"/>
                    </a:ext>
                  </a:extLst>
                </a:gridCol>
              </a:tblGrid>
              <a:tr h="6205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Budżet (w EUR)</a:t>
                      </a:r>
                    </a:p>
                  </a:txBody>
                  <a:tcPr marL="3610" marR="3610" marT="3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C.2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potencjału społecznego na rzecz  rozwoju regionu i adaptacji do zmian klimatu</a:t>
                      </a:r>
                    </a:p>
                  </a:txBody>
                  <a:tcPr marL="3610" marR="3610" marT="3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Wysokość  wsparcia  wg projektu wytycznych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80050"/>
                  </a:ext>
                </a:extLst>
              </a:tr>
              <a:tr h="5522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94 444 w DŚ                                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238 888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 WLKP</a:t>
                      </a: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WPR </a:t>
                      </a:r>
                      <a:endParaRPr lang="pl-PL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P.2.1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Aktywizacja mieszkańców na rzecz współpracy dla specyfiki obszaru i klimatu </a:t>
                      </a:r>
                    </a:p>
                  </a:txBody>
                  <a:tcPr marL="3610" marR="3610" marT="3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500 tys.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100 % </a:t>
                      </a:r>
                    </a:p>
                  </a:txBody>
                  <a:tcPr marL="3610" marR="3610" marT="3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429435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05042" y="2008173"/>
            <a:ext cx="8490347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r>
              <a:rPr lang="pl-PL" sz="1600" b="1" dirty="0" smtClean="0">
                <a:solidFill>
                  <a:prstClr val="black"/>
                </a:solidFill>
                <a:cs typeface="Arial"/>
                <a:sym typeface="Arial"/>
              </a:rPr>
              <a:t>Projekty </a:t>
            </a:r>
            <a:r>
              <a:rPr lang="pl-PL" sz="1600" b="1" dirty="0">
                <a:solidFill>
                  <a:prstClr val="black"/>
                </a:solidFill>
                <a:cs typeface="Arial"/>
                <a:sym typeface="Arial"/>
              </a:rPr>
              <a:t>w partnerstwie na rzecz wsparcia aktywności mieszkańców, np. realizacja gminnych edycji konkursu na </a:t>
            </a:r>
            <a:r>
              <a:rPr lang="pl-PL" sz="1600" b="1" dirty="0" err="1">
                <a:solidFill>
                  <a:prstClr val="black"/>
                </a:solidFill>
                <a:cs typeface="Arial"/>
                <a:sym typeface="Arial"/>
              </a:rPr>
              <a:t>eko</a:t>
            </a:r>
            <a:r>
              <a:rPr lang="pl-PL" sz="1600" b="1" dirty="0">
                <a:solidFill>
                  <a:prstClr val="black"/>
                </a:solidFill>
                <a:cs typeface="Arial"/>
                <a:sym typeface="Arial"/>
              </a:rPr>
              <a:t> - aktywne sołectwo.  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Grupa wsparcia: 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Partnerzy społeczni (KGW, OSP, NGO), mieszkańcy działający w porozumieniu z GOK 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Preferencja: kobiety, osoby do 25 r. ż., osoby  60+ jako  odbiorcy działań. </a:t>
            </a:r>
          </a:p>
          <a:p>
            <a:pPr lvl="0" defTabSz="685800">
              <a:defRPr/>
            </a:pPr>
            <a:r>
              <a:rPr lang="pl-PL" sz="1600" b="1" dirty="0">
                <a:solidFill>
                  <a:prstClr val="black"/>
                </a:solidFill>
                <a:cs typeface="Arial"/>
                <a:sym typeface="Arial"/>
              </a:rPr>
              <a:t> Operacja własne: 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1.Przygotowanie kadr i pomocy do realizacji programu Edukacja dla Doliny Baryczy i klimatu – (np. cykl  szkoleń połączony z wyjazdami studyjnymi  dla liderów życia społecznego nauczycieli, edukatorów, NGO, pracowników JST w zakresie praktycznych rozwiązań dla klimatu).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2.Konkursy na nowe pomoce edukacyjne  w zakresie edukacji dla klimatu,  dodruk materiałów powstałych w Programie Edukacja dla Doliny Baryczy. 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3. Systemowe działania w zakresie aktywizacji mieszkańców obszaru - realizacja Międzygminnego planu adaptacji do zmian klimatu (np. finał konkursu na aktywne sołectwo, konkursy promujące działania mieszkańców dla klimatu, publikacje dot. dobrych praktyk dla klimatu) </a:t>
            </a:r>
          </a:p>
          <a:p>
            <a:pPr lvl="0" defTabSz="685800">
              <a:defRPr/>
            </a:pPr>
            <a:r>
              <a:rPr lang="pl-PL" sz="1600" b="1" dirty="0">
                <a:solidFill>
                  <a:prstClr val="black"/>
                </a:solidFill>
                <a:cs typeface="Arial"/>
                <a:sym typeface="Arial"/>
              </a:rPr>
              <a:t>Granty: </a:t>
            </a:r>
          </a:p>
          <a:p>
            <a:pPr lvl="0" defTabSz="685800">
              <a:defRPr/>
            </a:pP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Modelowe rozwiązania zapobiegające skutkom zmian klimatu w zakresie błękitnej/zielonej infrastruktury.</a:t>
            </a:r>
          </a:p>
          <a:p>
            <a:pPr lvl="0" defTabSz="685800">
              <a:defRPr/>
            </a:pPr>
            <a:r>
              <a:rPr lang="pl-PL" sz="1600" b="1" dirty="0">
                <a:solidFill>
                  <a:prstClr val="black"/>
                </a:solidFill>
                <a:cs typeface="Arial"/>
                <a:sym typeface="Arial"/>
              </a:rPr>
              <a:t>Grupa wsparcia: </a:t>
            </a:r>
            <a:r>
              <a:rPr lang="pl-PL" sz="1600" dirty="0">
                <a:solidFill>
                  <a:prstClr val="black"/>
                </a:solidFill>
                <a:cs typeface="Arial"/>
                <a:sym typeface="Arial"/>
              </a:rPr>
              <a:t>Partnerzy społeczni NGO, mieszkańcy działający w porozumieniu  z JST -preferencja dla projektów w partnerstwie. </a:t>
            </a:r>
          </a:p>
        </p:txBody>
      </p:sp>
    </p:spTree>
    <p:extLst>
      <p:ext uri="{BB962C8B-B14F-4D97-AF65-F5344CB8AC3E}">
        <p14:creationId xmlns:p14="http://schemas.microsoft.com/office/powerpoint/2010/main" val="41538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69082" y="192541"/>
          <a:ext cx="8585598" cy="1714098"/>
        </p:xfrm>
        <a:graphic>
          <a:graphicData uri="http://schemas.openxmlformats.org/drawingml/2006/table">
            <a:tbl>
              <a:tblPr/>
              <a:tblGrid>
                <a:gridCol w="1997536">
                  <a:extLst>
                    <a:ext uri="{9D8B030D-6E8A-4147-A177-3AD203B41FA5}">
                      <a16:colId xmlns:a16="http://schemas.microsoft.com/office/drawing/2014/main" val="1307920632"/>
                    </a:ext>
                  </a:extLst>
                </a:gridCol>
                <a:gridCol w="3245843">
                  <a:extLst>
                    <a:ext uri="{9D8B030D-6E8A-4147-A177-3AD203B41FA5}">
                      <a16:colId xmlns:a16="http://schemas.microsoft.com/office/drawing/2014/main" val="4275824346"/>
                    </a:ext>
                  </a:extLst>
                </a:gridCol>
                <a:gridCol w="3342219">
                  <a:extLst>
                    <a:ext uri="{9D8B030D-6E8A-4147-A177-3AD203B41FA5}">
                      <a16:colId xmlns:a16="http://schemas.microsoft.com/office/drawing/2014/main" val="3627561038"/>
                    </a:ext>
                  </a:extLst>
                </a:gridCol>
              </a:tblGrid>
              <a:tr h="369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Budżet (w EUR)</a:t>
                      </a: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C.2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potencjału społecznego na rzecz  rozwoju regionu i adaptacji do zmian klimatu</a:t>
                      </a: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Wysokość  wsparcia  wg projektu wytycznych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80050"/>
                  </a:ext>
                </a:extLst>
              </a:tr>
              <a:tr h="9177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000,00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EFS + w WLKP</a:t>
                      </a:r>
                      <a:endParaRPr lang="pl-PL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P.2.2.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Wzmocnienie i rozwój potencjału społecznego mieszańców w zakresie działań dla klimatu</a:t>
                      </a: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95% wg kwoty z LSR 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11521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195542" y="1906639"/>
            <a:ext cx="907037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Grant</a:t>
            </a:r>
          </a:p>
          <a:p>
            <a:r>
              <a:rPr lang="pl-PL" sz="1600" dirty="0"/>
              <a:t>Inicjatywy w zakresie aktywizacji społecznej na rzecz rozwoju lokalnego oraz podniesienia świadomości mieszkańców specyfiki obszaru Doliny Baryczy i działań dla klimatu będą mogły być realizowane w ramach zakresów: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Edukacja </a:t>
            </a:r>
            <a:r>
              <a:rPr lang="pl-PL" sz="1600" dirty="0"/>
              <a:t>dla Doliny Baryczy i klimatu dla mieszkańców w centrach integracji społecznej, w szczególności  poprzez udział w dedykowanej ofercie warsztatów, zajęć w zakresie przedsiębiorczości, specyfiki obszaru i/lub przeciwdziałania zmianom klimatu, odbywających się w świetlicach wiejskich,  ośrodkach kultury, a także doposażenie tych miejsc.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 </a:t>
            </a:r>
            <a:r>
              <a:rPr lang="pl-PL" sz="1600" dirty="0"/>
              <a:t>Udział w zajęciach  z zakresu edukacji lokalnej i/lub klimatycznej świadczonych zidentyfikowanych w ramach oferty edukacyjnej na  www.edukacja.barycz.pl.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Wsparcie </a:t>
            </a:r>
            <a:r>
              <a:rPr lang="pl-PL" sz="1600" dirty="0"/>
              <a:t>inicjatyw z zakresu oferty kulturalnej np. organizacja zajęć, występów wraz z doposażeniem w stroje i/lub instrumenty.  </a:t>
            </a:r>
          </a:p>
          <a:p>
            <a:r>
              <a:rPr lang="pl-PL" sz="1600" b="1" dirty="0" smtClean="0"/>
              <a:t>Beneficjent</a:t>
            </a:r>
            <a:r>
              <a:rPr lang="pl-PL" sz="1600" b="1" dirty="0"/>
              <a:t>: </a:t>
            </a:r>
          </a:p>
          <a:p>
            <a:r>
              <a:rPr lang="pl-PL" sz="1600" dirty="0"/>
              <a:t>Organizacje społeczne i związki wyznaniowe: Lokalna Grupa Działania</a:t>
            </a:r>
          </a:p>
          <a:p>
            <a:r>
              <a:rPr lang="pl-PL" sz="1600" b="1" dirty="0" err="1"/>
              <a:t>Grantobiorca</a:t>
            </a:r>
            <a:r>
              <a:rPr lang="pl-PL" sz="1600" b="1" dirty="0"/>
              <a:t>:</a:t>
            </a:r>
          </a:p>
          <a:p>
            <a:r>
              <a:rPr lang="pl-PL" sz="1600" dirty="0"/>
              <a:t>Administracja publiczna: gminne ośrodki kultury</a:t>
            </a:r>
          </a:p>
          <a:p>
            <a:r>
              <a:rPr lang="pl-PL" sz="1600" b="1" dirty="0"/>
              <a:t>Grupa wsparcia/odbiorcy działań: </a:t>
            </a:r>
          </a:p>
          <a:p>
            <a:r>
              <a:rPr lang="pl-PL" sz="1600" dirty="0"/>
              <a:t>za pośrednictwem  gminnych ośrodków kultury – mieszkańcy obszaru.</a:t>
            </a:r>
          </a:p>
          <a:p>
            <a:r>
              <a:rPr lang="pl-PL" sz="1600" dirty="0"/>
              <a:t>Preferencja: kobiety, osoby  60+ jako odbiorcy działań.</a:t>
            </a:r>
          </a:p>
        </p:txBody>
      </p:sp>
    </p:spTree>
    <p:extLst>
      <p:ext uri="{BB962C8B-B14F-4D97-AF65-F5344CB8AC3E}">
        <p14:creationId xmlns:p14="http://schemas.microsoft.com/office/powerpoint/2010/main" val="3683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69082" y="192541"/>
          <a:ext cx="8585598" cy="1714098"/>
        </p:xfrm>
        <a:graphic>
          <a:graphicData uri="http://schemas.openxmlformats.org/drawingml/2006/table">
            <a:tbl>
              <a:tblPr/>
              <a:tblGrid>
                <a:gridCol w="1997536">
                  <a:extLst>
                    <a:ext uri="{9D8B030D-6E8A-4147-A177-3AD203B41FA5}">
                      <a16:colId xmlns:a16="http://schemas.microsoft.com/office/drawing/2014/main" val="1307920632"/>
                    </a:ext>
                  </a:extLst>
                </a:gridCol>
                <a:gridCol w="3245843">
                  <a:extLst>
                    <a:ext uri="{9D8B030D-6E8A-4147-A177-3AD203B41FA5}">
                      <a16:colId xmlns:a16="http://schemas.microsoft.com/office/drawing/2014/main" val="4275824346"/>
                    </a:ext>
                  </a:extLst>
                </a:gridCol>
                <a:gridCol w="3342219">
                  <a:extLst>
                    <a:ext uri="{9D8B030D-6E8A-4147-A177-3AD203B41FA5}">
                      <a16:colId xmlns:a16="http://schemas.microsoft.com/office/drawing/2014/main" val="3627561038"/>
                    </a:ext>
                  </a:extLst>
                </a:gridCol>
              </a:tblGrid>
              <a:tr h="369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Budżet (w EUR)</a:t>
                      </a: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C.2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potencjału społecznego na rzecz  rozwoju regionu i adaptacji do zmian klimatu</a:t>
                      </a: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Wysokość  wsparcia  wg projektu wytycznych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80050"/>
                  </a:ext>
                </a:extLst>
              </a:tr>
              <a:tr h="9177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000,00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EFS + w WLKP</a:t>
                      </a:r>
                      <a:endParaRPr lang="pl-PL" sz="16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P.2.2.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Wzmocnienie i rozwój potencjału społecznego mieszańców w zakresie działań dla klimatu</a:t>
                      </a: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95% wg kwoty z LSR 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0" marR="3610" marT="3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11521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69082" y="2037268"/>
            <a:ext cx="859393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Konkurs: </a:t>
            </a:r>
            <a:endParaRPr lang="pl-PL" dirty="0"/>
          </a:p>
          <a:p>
            <a:r>
              <a:rPr lang="pl-PL" b="1" dirty="0" smtClean="0">
                <a:solidFill>
                  <a:srgbClr val="FF0000"/>
                </a:solidFill>
              </a:rPr>
              <a:t>Realizacja </a:t>
            </a:r>
            <a:r>
              <a:rPr lang="pl-PL" b="1" dirty="0">
                <a:solidFill>
                  <a:srgbClr val="FF0000"/>
                </a:solidFill>
              </a:rPr>
              <a:t>programu rozwojowego </a:t>
            </a:r>
            <a:r>
              <a:rPr lang="pl-PL" dirty="0"/>
              <a:t>szkoły w oparciu o założenia i narzędzia monitorowania Programu Edukacja dla Doliny Baryczy i klimatu- w ramach oferty edukacji regionalnej i klimatycznej – </a:t>
            </a:r>
            <a:r>
              <a:rPr lang="pl-PL" u="sng" dirty="0">
                <a:hlinkClick r:id="rId2"/>
              </a:rPr>
              <a:t>www.edukacja.barycz.pl</a:t>
            </a:r>
            <a:r>
              <a:rPr lang="pl-PL" dirty="0"/>
              <a:t>. </a:t>
            </a:r>
          </a:p>
          <a:p>
            <a:r>
              <a:rPr lang="pl-PL" dirty="0"/>
              <a:t>Planowane w ramach operacji działania z zakresu </a:t>
            </a:r>
            <a:r>
              <a:rPr lang="pl-PL" dirty="0" err="1"/>
              <a:t>eko</a:t>
            </a:r>
            <a:r>
              <a:rPr lang="pl-PL" dirty="0"/>
              <a:t>-edukacji (np. historycznej, przyrodniczej i klimatycznej) specyficznej dla Doliny Baryczy mogą dotyczyć organizacji zajęć lekcyjnych, inicjatyw edukacyjnych, wyjazdów edukacyjnych zidentyfikowanych na stronie </a:t>
            </a:r>
            <a:r>
              <a:rPr lang="pl-PL" u="sng" dirty="0">
                <a:hlinkClick r:id="rId2"/>
              </a:rPr>
              <a:t>www.edukacja.barycz.pl</a:t>
            </a:r>
            <a:r>
              <a:rPr lang="pl-PL" dirty="0"/>
              <a:t>,  podniesienia  kwalifikacji nauczycieli oraz doposażenia placówek w sprzęt i/lub pomoce edukacyjne niezbędnych do realizacji ww. zadań.</a:t>
            </a:r>
          </a:p>
          <a:p>
            <a:r>
              <a:rPr lang="pl-PL" b="1" dirty="0"/>
              <a:t>Beneficjent:</a:t>
            </a:r>
            <a:endParaRPr lang="pl-PL" dirty="0"/>
          </a:p>
          <a:p>
            <a:r>
              <a:rPr lang="pl-PL" dirty="0"/>
              <a:t>Administracja publiczna: gminne jednostki samorządu terytorialnego</a:t>
            </a:r>
          </a:p>
          <a:p>
            <a:r>
              <a:rPr lang="pl-PL" b="1" dirty="0"/>
              <a:t>Grupa wsparcia/odbiorcy działań:</a:t>
            </a:r>
            <a:endParaRPr lang="pl-PL" dirty="0"/>
          </a:p>
          <a:p>
            <a:r>
              <a:rPr lang="pl-PL" dirty="0"/>
              <a:t>za pośrednictwem JST placówki edukacyjne i nauczyciele tych placówek, uczniowie wszystkich szczebli, realizujących program Edukacja dla Doliny Baryczy.</a:t>
            </a:r>
          </a:p>
        </p:txBody>
      </p:sp>
    </p:spTree>
    <p:extLst>
      <p:ext uri="{BB962C8B-B14F-4D97-AF65-F5344CB8AC3E}">
        <p14:creationId xmlns:p14="http://schemas.microsoft.com/office/powerpoint/2010/main" val="20733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39800" y="5273154"/>
            <a:ext cx="7579360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l-PL" sz="2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 składania </a:t>
            </a:r>
            <a:r>
              <a:rPr lang="pl-PL" sz="20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WoPP</a:t>
            </a:r>
            <a:r>
              <a:rPr lang="pl-PL" sz="2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l-PL" sz="2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rozpoczyna się 14.02.2025 i kończy się 14.03.2025  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87680" y="1386240"/>
            <a:ext cx="8483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Regulamin naboru wniosków</a:t>
            </a:r>
          </a:p>
          <a:p>
            <a:pPr algn="ctr"/>
            <a:r>
              <a:rPr lang="pl-PL" sz="2000" dirty="0" smtClean="0"/>
              <a:t>o </a:t>
            </a:r>
            <a:r>
              <a:rPr lang="pl-PL" sz="2000" dirty="0"/>
              <a:t>wsparcie</a:t>
            </a:r>
          </a:p>
          <a:p>
            <a:pPr algn="ctr"/>
            <a:r>
              <a:rPr lang="pl-PL" sz="2000" dirty="0" smtClean="0"/>
              <a:t>nr</a:t>
            </a:r>
            <a:r>
              <a:rPr lang="pl-PL" sz="2000" dirty="0"/>
              <a:t>: FEWP.09.02-IZ.00-00…/25</a:t>
            </a:r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Fundusze Europejskie dla Wielkopolski 2021-2027</a:t>
            </a:r>
          </a:p>
          <a:p>
            <a:pPr algn="ctr"/>
            <a:r>
              <a:rPr lang="pl-PL" sz="2000" dirty="0" smtClean="0"/>
              <a:t>Priorytet </a:t>
            </a:r>
            <a:r>
              <a:rPr lang="pl-PL" sz="2000" dirty="0"/>
              <a:t>09</a:t>
            </a:r>
          </a:p>
          <a:p>
            <a:pPr algn="ctr"/>
            <a:r>
              <a:rPr lang="pl-PL" sz="2000" dirty="0" smtClean="0"/>
              <a:t>Rozwój </a:t>
            </a:r>
            <a:r>
              <a:rPr lang="pl-PL" sz="2000" dirty="0"/>
              <a:t>Lokalny Kierowany przez Społeczność</a:t>
            </a:r>
          </a:p>
          <a:p>
            <a:pPr algn="ctr"/>
            <a:r>
              <a:rPr lang="pl-PL" sz="2000" dirty="0" smtClean="0"/>
              <a:t>Działanie </a:t>
            </a:r>
            <a:r>
              <a:rPr lang="pl-PL" sz="2000" dirty="0"/>
              <a:t>09.02</a:t>
            </a:r>
          </a:p>
          <a:p>
            <a:pPr algn="ctr"/>
            <a:endParaRPr lang="pl-PL" sz="2000" dirty="0"/>
          </a:p>
          <a:p>
            <a:pPr algn="ctr"/>
            <a:r>
              <a:rPr lang="pl-PL" sz="2000" b="1" dirty="0"/>
              <a:t>Edukacja przedszkolna, ogólna oraz kształcenie zawodowe </a:t>
            </a:r>
            <a:r>
              <a:rPr lang="pl-PL" sz="2000" b="1" dirty="0" smtClean="0"/>
              <a:t>w</a:t>
            </a:r>
            <a:endParaRPr lang="pl-PL" sz="2000" b="1" dirty="0"/>
          </a:p>
          <a:p>
            <a:pPr algn="ctr"/>
            <a:r>
              <a:rPr lang="pl-PL" sz="2000" b="1" dirty="0"/>
              <a:t>ramach rozwoju lokalnego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14" y="318121"/>
            <a:ext cx="8739332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140" y="1991042"/>
            <a:ext cx="8427720" cy="2387600"/>
          </a:xfrm>
        </p:spPr>
        <p:txBody>
          <a:bodyPr>
            <a:noAutofit/>
          </a:bodyPr>
          <a:lstStyle/>
          <a:p>
            <a:r>
              <a:rPr lang="pl-PL" sz="4000" dirty="0" smtClean="0"/>
              <a:t>Wdrażanie Lokalnej Strategii Rozwoju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3600" dirty="0" smtClean="0"/>
              <a:t>wielkopolskiej części </a:t>
            </a:r>
            <a:br>
              <a:rPr lang="pl-PL" sz="3600" dirty="0" smtClean="0"/>
            </a:br>
            <a:r>
              <a:rPr lang="pl-PL" sz="3600" dirty="0" smtClean="0"/>
              <a:t>Doliny Baryczy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1294" y="4378642"/>
            <a:ext cx="7625080" cy="16557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pl-PL" sz="2000" b="1" dirty="0" smtClean="0"/>
              <a:t>Dziękujemy </a:t>
            </a:r>
            <a:r>
              <a:rPr lang="pl-PL" sz="2000" b="1" dirty="0"/>
              <a:t>za uwagę. </a:t>
            </a:r>
            <a:endParaRPr lang="pl-PL" sz="2000" b="1" dirty="0" smtClean="0"/>
          </a:p>
          <a:p>
            <a:pPr algn="l">
              <a:lnSpc>
                <a:spcPct val="120000"/>
              </a:lnSpc>
            </a:pPr>
            <a:r>
              <a:rPr lang="pl-PL" sz="2000" dirty="0" smtClean="0"/>
              <a:t>Stowarzyszenie </a:t>
            </a:r>
            <a:r>
              <a:rPr lang="pl-PL" sz="2000" dirty="0"/>
              <a:t>Wielkopolskie Partnerstwo dla Doliny Baryczy</a:t>
            </a:r>
          </a:p>
          <a:p>
            <a:pPr algn="l">
              <a:lnSpc>
                <a:spcPct val="120000"/>
              </a:lnSpc>
            </a:pPr>
            <a:r>
              <a:rPr lang="pl-PL" sz="2000" dirty="0" smtClean="0"/>
              <a:t>ul</a:t>
            </a:r>
            <a:r>
              <a:rPr lang="pl-PL" sz="2000" dirty="0"/>
              <a:t>. PTR </a:t>
            </a:r>
            <a:r>
              <a:rPr lang="pl-PL" sz="2000" dirty="0" smtClean="0"/>
              <a:t>1, 63-421 </a:t>
            </a:r>
            <a:r>
              <a:rPr lang="pl-PL" sz="2000" dirty="0"/>
              <a:t>Przygodzice</a:t>
            </a:r>
          </a:p>
          <a:p>
            <a:pPr algn="l">
              <a:lnSpc>
                <a:spcPct val="120000"/>
              </a:lnSpc>
            </a:pPr>
            <a:r>
              <a:rPr lang="pl-PL" sz="2000" dirty="0" smtClean="0"/>
              <a:t>mail</a:t>
            </a:r>
            <a:r>
              <a:rPr lang="pl-PL" sz="2000" dirty="0"/>
              <a:t>: wielkopolska@nasza.barycz.pl</a:t>
            </a:r>
          </a:p>
          <a:p>
            <a:pPr algn="l">
              <a:lnSpc>
                <a:spcPct val="120000"/>
              </a:lnSpc>
            </a:pPr>
            <a:r>
              <a:rPr lang="pl-PL" sz="2000" dirty="0"/>
              <a:t>tel. +48 537 514 </a:t>
            </a:r>
            <a:r>
              <a:rPr lang="pl-PL" sz="2000" dirty="0" smtClean="0"/>
              <a:t>118</a:t>
            </a:r>
            <a:endParaRPr lang="pl-PL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74" y="5770562"/>
            <a:ext cx="2623152" cy="8477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4" y="619760"/>
            <a:ext cx="8739332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1" y="1789933"/>
            <a:ext cx="2647075" cy="1178134"/>
          </a:xfrm>
          <a:prstGeom prst="rect">
            <a:avLst/>
          </a:prstGeom>
        </p:spPr>
      </p:pic>
      <p:sp>
        <p:nvSpPr>
          <p:cNvPr id="23567" name="object 15"/>
          <p:cNvSpPr>
            <a:spLocks/>
          </p:cNvSpPr>
          <p:nvPr/>
        </p:nvSpPr>
        <p:spPr bwMode="auto">
          <a:xfrm>
            <a:off x="3917157" y="3972527"/>
            <a:ext cx="1752946" cy="1601921"/>
          </a:xfrm>
          <a:custGeom>
            <a:avLst/>
            <a:gdLst>
              <a:gd name="T0" fmla="*/ 4902 w 2950845"/>
              <a:gd name="T1" fmla="*/ 1267744 h 2762250"/>
              <a:gd name="T2" fmla="*/ 42938 w 2950845"/>
              <a:gd name="T3" fmla="*/ 1049150 h 2762250"/>
              <a:gd name="T4" fmla="*/ 116094 w 2950845"/>
              <a:gd name="T5" fmla="*/ 843480 h 2762250"/>
              <a:gd name="T6" fmla="*/ 221334 w 2950845"/>
              <a:gd name="T7" fmla="*/ 653577 h 2762250"/>
              <a:gd name="T8" fmla="*/ 355607 w 2950845"/>
              <a:gd name="T9" fmla="*/ 482287 h 2762250"/>
              <a:gd name="T10" fmla="*/ 515892 w 2950845"/>
              <a:gd name="T11" fmla="*/ 332453 h 2762250"/>
              <a:gd name="T12" fmla="*/ 699114 w 2950845"/>
              <a:gd name="T13" fmla="*/ 206921 h 2762250"/>
              <a:gd name="T14" fmla="*/ 902262 w 2950845"/>
              <a:gd name="T15" fmla="*/ 108535 h 2762250"/>
              <a:gd name="T16" fmla="*/ 1122284 w 2950845"/>
              <a:gd name="T17" fmla="*/ 40139 h 2762250"/>
              <a:gd name="T18" fmla="*/ 1356131 w 2950845"/>
              <a:gd name="T19" fmla="*/ 4578 h 2762250"/>
              <a:gd name="T20" fmla="*/ 1598452 w 2950845"/>
              <a:gd name="T21" fmla="*/ 4578 h 2762250"/>
              <a:gd name="T22" fmla="*/ 1832298 w 2950845"/>
              <a:gd name="T23" fmla="*/ 40139 h 2762250"/>
              <a:gd name="T24" fmla="*/ 2052318 w 2950845"/>
              <a:gd name="T25" fmla="*/ 108535 h 2762250"/>
              <a:gd name="T26" fmla="*/ 2255462 w 2950845"/>
              <a:gd name="T27" fmla="*/ 206921 h 2762250"/>
              <a:gd name="T28" fmla="*/ 2438691 w 2950845"/>
              <a:gd name="T29" fmla="*/ 332453 h 2762250"/>
              <a:gd name="T30" fmla="*/ 2598962 w 2950845"/>
              <a:gd name="T31" fmla="*/ 482287 h 2762250"/>
              <a:gd name="T32" fmla="*/ 2733232 w 2950845"/>
              <a:gd name="T33" fmla="*/ 653577 h 2762250"/>
              <a:gd name="T34" fmla="*/ 2838475 w 2950845"/>
              <a:gd name="T35" fmla="*/ 843480 h 2762250"/>
              <a:gd name="T36" fmla="*/ 2911630 w 2950845"/>
              <a:gd name="T37" fmla="*/ 1049150 h 2762250"/>
              <a:gd name="T38" fmla="*/ 2949666 w 2950845"/>
              <a:gd name="T39" fmla="*/ 1267744 h 2762250"/>
              <a:gd name="T40" fmla="*/ 2949666 w 2950845"/>
              <a:gd name="T41" fmla="*/ 1494269 h 2762250"/>
              <a:gd name="T42" fmla="*/ 2911630 w 2950845"/>
              <a:gd name="T43" fmla="*/ 1712890 h 2762250"/>
              <a:gd name="T44" fmla="*/ 2838475 w 2950845"/>
              <a:gd name="T45" fmla="*/ 1918579 h 2762250"/>
              <a:gd name="T46" fmla="*/ 2733232 w 2950845"/>
              <a:gd name="T47" fmla="*/ 2108492 h 2762250"/>
              <a:gd name="T48" fmla="*/ 2598962 w 2950845"/>
              <a:gd name="T49" fmla="*/ 2279787 h 2762250"/>
              <a:gd name="T50" fmla="*/ 2438691 w 2950845"/>
              <a:gd name="T51" fmla="*/ 2429621 h 2762250"/>
              <a:gd name="T52" fmla="*/ 2255462 w 2950845"/>
              <a:gd name="T53" fmla="*/ 2555151 h 2762250"/>
              <a:gd name="T54" fmla="*/ 2052318 w 2950845"/>
              <a:gd name="T55" fmla="*/ 2653533 h 2762250"/>
              <a:gd name="T56" fmla="*/ 1832298 w 2950845"/>
              <a:gd name="T57" fmla="*/ 2721924 h 2762250"/>
              <a:gd name="T58" fmla="*/ 1598452 w 2950845"/>
              <a:gd name="T59" fmla="*/ 2757482 h 2762250"/>
              <a:gd name="T60" fmla="*/ 1356131 w 2950845"/>
              <a:gd name="T61" fmla="*/ 2757482 h 2762250"/>
              <a:gd name="T62" fmla="*/ 1122284 w 2950845"/>
              <a:gd name="T63" fmla="*/ 2721924 h 2762250"/>
              <a:gd name="T64" fmla="*/ 902262 w 2950845"/>
              <a:gd name="T65" fmla="*/ 2653533 h 2762250"/>
              <a:gd name="T66" fmla="*/ 699114 w 2950845"/>
              <a:gd name="T67" fmla="*/ 2555151 h 2762250"/>
              <a:gd name="T68" fmla="*/ 515892 w 2950845"/>
              <a:gd name="T69" fmla="*/ 2429621 h 2762250"/>
              <a:gd name="T70" fmla="*/ 355607 w 2950845"/>
              <a:gd name="T71" fmla="*/ 2279787 h 2762250"/>
              <a:gd name="T72" fmla="*/ 221334 w 2950845"/>
              <a:gd name="T73" fmla="*/ 2108492 h 2762250"/>
              <a:gd name="T74" fmla="*/ 116094 w 2950845"/>
              <a:gd name="T75" fmla="*/ 1918579 h 2762250"/>
              <a:gd name="T76" fmla="*/ 42938 w 2950845"/>
              <a:gd name="T77" fmla="*/ 1712890 h 2762250"/>
              <a:gd name="T78" fmla="*/ 4902 w 2950845"/>
              <a:gd name="T79" fmla="*/ 1494269 h 27622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50845" h="2762250">
                <a:moveTo>
                  <a:pt x="0" y="1380998"/>
                </a:moveTo>
                <a:lnTo>
                  <a:pt x="4890" y="1267744"/>
                </a:lnTo>
                <a:lnTo>
                  <a:pt x="19310" y="1157009"/>
                </a:lnTo>
                <a:lnTo>
                  <a:pt x="42878" y="1049150"/>
                </a:lnTo>
                <a:lnTo>
                  <a:pt x="75216" y="944522"/>
                </a:lnTo>
                <a:lnTo>
                  <a:pt x="115943" y="843480"/>
                </a:lnTo>
                <a:lnTo>
                  <a:pt x="164679" y="746380"/>
                </a:lnTo>
                <a:lnTo>
                  <a:pt x="221046" y="653577"/>
                </a:lnTo>
                <a:lnTo>
                  <a:pt x="284663" y="565428"/>
                </a:lnTo>
                <a:lnTo>
                  <a:pt x="355151" y="482287"/>
                </a:lnTo>
                <a:lnTo>
                  <a:pt x="432130" y="404510"/>
                </a:lnTo>
                <a:lnTo>
                  <a:pt x="515220" y="332453"/>
                </a:lnTo>
                <a:lnTo>
                  <a:pt x="604041" y="266472"/>
                </a:lnTo>
                <a:lnTo>
                  <a:pt x="698214" y="206921"/>
                </a:lnTo>
                <a:lnTo>
                  <a:pt x="797360" y="154157"/>
                </a:lnTo>
                <a:lnTo>
                  <a:pt x="901098" y="108535"/>
                </a:lnTo>
                <a:lnTo>
                  <a:pt x="1009048" y="70410"/>
                </a:lnTo>
                <a:lnTo>
                  <a:pt x="1120832" y="40139"/>
                </a:lnTo>
                <a:lnTo>
                  <a:pt x="1236069" y="18076"/>
                </a:lnTo>
                <a:lnTo>
                  <a:pt x="1354379" y="4578"/>
                </a:lnTo>
                <a:lnTo>
                  <a:pt x="1475384" y="0"/>
                </a:lnTo>
                <a:lnTo>
                  <a:pt x="1596388" y="4578"/>
                </a:lnTo>
                <a:lnTo>
                  <a:pt x="1714698" y="18076"/>
                </a:lnTo>
                <a:lnTo>
                  <a:pt x="1829934" y="40139"/>
                </a:lnTo>
                <a:lnTo>
                  <a:pt x="1941717" y="70410"/>
                </a:lnTo>
                <a:lnTo>
                  <a:pt x="2049666" y="108535"/>
                </a:lnTo>
                <a:lnTo>
                  <a:pt x="2153402" y="154157"/>
                </a:lnTo>
                <a:lnTo>
                  <a:pt x="2252546" y="206921"/>
                </a:lnTo>
                <a:lnTo>
                  <a:pt x="2346718" y="266472"/>
                </a:lnTo>
                <a:lnTo>
                  <a:pt x="2435537" y="332453"/>
                </a:lnTo>
                <a:lnTo>
                  <a:pt x="2518625" y="404510"/>
                </a:lnTo>
                <a:lnTo>
                  <a:pt x="2595602" y="482287"/>
                </a:lnTo>
                <a:lnTo>
                  <a:pt x="2666088" y="565428"/>
                </a:lnTo>
                <a:lnTo>
                  <a:pt x="2729703" y="653577"/>
                </a:lnTo>
                <a:lnTo>
                  <a:pt x="2786069" y="746380"/>
                </a:lnTo>
                <a:lnTo>
                  <a:pt x="2834804" y="843480"/>
                </a:lnTo>
                <a:lnTo>
                  <a:pt x="2875529" y="944522"/>
                </a:lnTo>
                <a:lnTo>
                  <a:pt x="2907866" y="1049150"/>
                </a:lnTo>
                <a:lnTo>
                  <a:pt x="2931433" y="1157009"/>
                </a:lnTo>
                <a:lnTo>
                  <a:pt x="2945852" y="1267744"/>
                </a:lnTo>
                <a:lnTo>
                  <a:pt x="2950743" y="1380998"/>
                </a:lnTo>
                <a:lnTo>
                  <a:pt x="2945852" y="1494269"/>
                </a:lnTo>
                <a:lnTo>
                  <a:pt x="2931433" y="1605018"/>
                </a:lnTo>
                <a:lnTo>
                  <a:pt x="2907866" y="1712890"/>
                </a:lnTo>
                <a:lnTo>
                  <a:pt x="2875529" y="1817529"/>
                </a:lnTo>
                <a:lnTo>
                  <a:pt x="2834804" y="1918579"/>
                </a:lnTo>
                <a:lnTo>
                  <a:pt x="2786069" y="2015685"/>
                </a:lnTo>
                <a:lnTo>
                  <a:pt x="2729703" y="2108492"/>
                </a:lnTo>
                <a:lnTo>
                  <a:pt x="2666088" y="2196645"/>
                </a:lnTo>
                <a:lnTo>
                  <a:pt x="2595602" y="2279787"/>
                </a:lnTo>
                <a:lnTo>
                  <a:pt x="2518625" y="2357565"/>
                </a:lnTo>
                <a:lnTo>
                  <a:pt x="2435537" y="2429621"/>
                </a:lnTo>
                <a:lnTo>
                  <a:pt x="2346718" y="2495602"/>
                </a:lnTo>
                <a:lnTo>
                  <a:pt x="2252546" y="2555151"/>
                </a:lnTo>
                <a:lnTo>
                  <a:pt x="2153402" y="2607913"/>
                </a:lnTo>
                <a:lnTo>
                  <a:pt x="2049666" y="2653533"/>
                </a:lnTo>
                <a:lnTo>
                  <a:pt x="1941717" y="2691655"/>
                </a:lnTo>
                <a:lnTo>
                  <a:pt x="1829934" y="2721924"/>
                </a:lnTo>
                <a:lnTo>
                  <a:pt x="1714698" y="2743985"/>
                </a:lnTo>
                <a:lnTo>
                  <a:pt x="1596388" y="2757482"/>
                </a:lnTo>
                <a:lnTo>
                  <a:pt x="1475384" y="2762060"/>
                </a:lnTo>
                <a:lnTo>
                  <a:pt x="1354379" y="2757482"/>
                </a:lnTo>
                <a:lnTo>
                  <a:pt x="1236069" y="2743985"/>
                </a:lnTo>
                <a:lnTo>
                  <a:pt x="1120832" y="2721924"/>
                </a:lnTo>
                <a:lnTo>
                  <a:pt x="1009048" y="2691655"/>
                </a:lnTo>
                <a:lnTo>
                  <a:pt x="901098" y="2653533"/>
                </a:lnTo>
                <a:lnTo>
                  <a:pt x="797360" y="2607913"/>
                </a:lnTo>
                <a:lnTo>
                  <a:pt x="698214" y="2555151"/>
                </a:lnTo>
                <a:lnTo>
                  <a:pt x="604041" y="2495602"/>
                </a:lnTo>
                <a:lnTo>
                  <a:pt x="515220" y="2429621"/>
                </a:lnTo>
                <a:lnTo>
                  <a:pt x="432130" y="2357565"/>
                </a:lnTo>
                <a:lnTo>
                  <a:pt x="355151" y="2279787"/>
                </a:lnTo>
                <a:lnTo>
                  <a:pt x="284663" y="2196645"/>
                </a:lnTo>
                <a:lnTo>
                  <a:pt x="221046" y="2108492"/>
                </a:lnTo>
                <a:lnTo>
                  <a:pt x="164679" y="2015685"/>
                </a:lnTo>
                <a:lnTo>
                  <a:pt x="115943" y="1918579"/>
                </a:lnTo>
                <a:lnTo>
                  <a:pt x="75216" y="1817529"/>
                </a:lnTo>
                <a:lnTo>
                  <a:pt x="42878" y="1712890"/>
                </a:lnTo>
                <a:lnTo>
                  <a:pt x="19310" y="1605018"/>
                </a:lnTo>
                <a:lnTo>
                  <a:pt x="4890" y="1494269"/>
                </a:lnTo>
                <a:lnTo>
                  <a:pt x="0" y="1380998"/>
                </a:lnTo>
                <a:close/>
              </a:path>
            </a:pathLst>
          </a:custGeom>
          <a:noFill/>
          <a:ln w="82550">
            <a:solidFill>
              <a:srgbClr val="00AF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514343">
              <a:buClrTx/>
              <a:defRPr/>
            </a:pPr>
            <a:endParaRPr lang="pl-PL" sz="1013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68" name="object 16"/>
          <p:cNvSpPr>
            <a:spLocks/>
          </p:cNvSpPr>
          <p:nvPr/>
        </p:nvSpPr>
        <p:spPr bwMode="auto">
          <a:xfrm>
            <a:off x="357356" y="3972527"/>
            <a:ext cx="2140829" cy="1465480"/>
          </a:xfrm>
          <a:custGeom>
            <a:avLst/>
            <a:gdLst>
              <a:gd name="T0" fmla="*/ 4902 w 2950845"/>
              <a:gd name="T1" fmla="*/ 1267744 h 2762250"/>
              <a:gd name="T2" fmla="*/ 42937 w 2950845"/>
              <a:gd name="T3" fmla="*/ 1049150 h 2762250"/>
              <a:gd name="T4" fmla="*/ 116083 w 2950845"/>
              <a:gd name="T5" fmla="*/ 843480 h 2762250"/>
              <a:gd name="T6" fmla="*/ 221327 w 2950845"/>
              <a:gd name="T7" fmla="*/ 653577 h 2762250"/>
              <a:gd name="T8" fmla="*/ 355596 w 2950845"/>
              <a:gd name="T9" fmla="*/ 482287 h 2762250"/>
              <a:gd name="T10" fmla="*/ 515865 w 2950845"/>
              <a:gd name="T11" fmla="*/ 332453 h 2762250"/>
              <a:gd name="T12" fmla="*/ 699096 w 2950845"/>
              <a:gd name="T13" fmla="*/ 206921 h 2762250"/>
              <a:gd name="T14" fmla="*/ 902240 w 2950845"/>
              <a:gd name="T15" fmla="*/ 108535 h 2762250"/>
              <a:gd name="T16" fmla="*/ 1122252 w 2950845"/>
              <a:gd name="T17" fmla="*/ 40139 h 2762250"/>
              <a:gd name="T18" fmla="*/ 1356105 w 2950845"/>
              <a:gd name="T19" fmla="*/ 4578 h 2762250"/>
              <a:gd name="T20" fmla="*/ 1598427 w 2950845"/>
              <a:gd name="T21" fmla="*/ 4578 h 2762250"/>
              <a:gd name="T22" fmla="*/ 1832281 w 2950845"/>
              <a:gd name="T23" fmla="*/ 40139 h 2762250"/>
              <a:gd name="T24" fmla="*/ 2052300 w 2950845"/>
              <a:gd name="T25" fmla="*/ 108535 h 2762250"/>
              <a:gd name="T26" fmla="*/ 2255461 w 2950845"/>
              <a:gd name="T27" fmla="*/ 206921 h 2762250"/>
              <a:gd name="T28" fmla="*/ 2438710 w 2950845"/>
              <a:gd name="T29" fmla="*/ 332453 h 2762250"/>
              <a:gd name="T30" fmla="*/ 2598998 w 2950845"/>
              <a:gd name="T31" fmla="*/ 482287 h 2762250"/>
              <a:gd name="T32" fmla="*/ 2733289 w 2950845"/>
              <a:gd name="T33" fmla="*/ 653577 h 2762250"/>
              <a:gd name="T34" fmla="*/ 2838546 w 2950845"/>
              <a:gd name="T35" fmla="*/ 843480 h 2762250"/>
              <a:gd name="T36" fmla="*/ 2911712 w 2950845"/>
              <a:gd name="T37" fmla="*/ 1049150 h 2762250"/>
              <a:gd name="T38" fmla="*/ 2949756 w 2950845"/>
              <a:gd name="T39" fmla="*/ 1267744 h 2762250"/>
              <a:gd name="T40" fmla="*/ 2949756 w 2950845"/>
              <a:gd name="T41" fmla="*/ 1494267 h 2762250"/>
              <a:gd name="T42" fmla="*/ 2911712 w 2950845"/>
              <a:gd name="T43" fmla="*/ 1712884 h 2762250"/>
              <a:gd name="T44" fmla="*/ 2838546 w 2950845"/>
              <a:gd name="T45" fmla="*/ 1918569 h 2762250"/>
              <a:gd name="T46" fmla="*/ 2733289 w 2950845"/>
              <a:gd name="T47" fmla="*/ 2108479 h 2762250"/>
              <a:gd name="T48" fmla="*/ 2598998 w 2950845"/>
              <a:gd name="T49" fmla="*/ 2279771 h 2762250"/>
              <a:gd name="T50" fmla="*/ 2438710 w 2950845"/>
              <a:gd name="T51" fmla="*/ 2429602 h 2762250"/>
              <a:gd name="T52" fmla="*/ 2255461 w 2950845"/>
              <a:gd name="T53" fmla="*/ 2555128 h 2762250"/>
              <a:gd name="T54" fmla="*/ 2052300 w 2950845"/>
              <a:gd name="T55" fmla="*/ 2653508 h 2762250"/>
              <a:gd name="T56" fmla="*/ 1832281 w 2950845"/>
              <a:gd name="T57" fmla="*/ 2721898 h 2762250"/>
              <a:gd name="T58" fmla="*/ 1598427 w 2950845"/>
              <a:gd name="T59" fmla="*/ 2757456 h 2762250"/>
              <a:gd name="T60" fmla="*/ 1356105 w 2950845"/>
              <a:gd name="T61" fmla="*/ 2757456 h 2762250"/>
              <a:gd name="T62" fmla="*/ 1122252 w 2950845"/>
              <a:gd name="T63" fmla="*/ 2721898 h 2762250"/>
              <a:gd name="T64" fmla="*/ 902240 w 2950845"/>
              <a:gd name="T65" fmla="*/ 2653508 h 2762250"/>
              <a:gd name="T66" fmla="*/ 699096 w 2950845"/>
              <a:gd name="T67" fmla="*/ 2555128 h 2762250"/>
              <a:gd name="T68" fmla="*/ 515865 w 2950845"/>
              <a:gd name="T69" fmla="*/ 2429602 h 2762250"/>
              <a:gd name="T70" fmla="*/ 355596 w 2950845"/>
              <a:gd name="T71" fmla="*/ 2279771 h 2762250"/>
              <a:gd name="T72" fmla="*/ 221327 w 2950845"/>
              <a:gd name="T73" fmla="*/ 2108479 h 2762250"/>
              <a:gd name="T74" fmla="*/ 116083 w 2950845"/>
              <a:gd name="T75" fmla="*/ 1918569 h 2762250"/>
              <a:gd name="T76" fmla="*/ 42937 w 2950845"/>
              <a:gd name="T77" fmla="*/ 1712884 h 2762250"/>
              <a:gd name="T78" fmla="*/ 4902 w 2950845"/>
              <a:gd name="T79" fmla="*/ 1494267 h 27622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50845" h="2762250">
                <a:moveTo>
                  <a:pt x="0" y="1380998"/>
                </a:moveTo>
                <a:lnTo>
                  <a:pt x="4890" y="1267744"/>
                </a:lnTo>
                <a:lnTo>
                  <a:pt x="19309" y="1157009"/>
                </a:lnTo>
                <a:lnTo>
                  <a:pt x="42877" y="1049150"/>
                </a:lnTo>
                <a:lnTo>
                  <a:pt x="75213" y="944522"/>
                </a:lnTo>
                <a:lnTo>
                  <a:pt x="115939" y="843480"/>
                </a:lnTo>
                <a:lnTo>
                  <a:pt x="164674" y="746380"/>
                </a:lnTo>
                <a:lnTo>
                  <a:pt x="221039" y="653577"/>
                </a:lnTo>
                <a:lnTo>
                  <a:pt x="284654" y="565428"/>
                </a:lnTo>
                <a:lnTo>
                  <a:pt x="355140" y="482287"/>
                </a:lnTo>
                <a:lnTo>
                  <a:pt x="432117" y="404510"/>
                </a:lnTo>
                <a:lnTo>
                  <a:pt x="515205" y="332453"/>
                </a:lnTo>
                <a:lnTo>
                  <a:pt x="604025" y="266472"/>
                </a:lnTo>
                <a:lnTo>
                  <a:pt x="698196" y="206921"/>
                </a:lnTo>
                <a:lnTo>
                  <a:pt x="797340" y="154157"/>
                </a:lnTo>
                <a:lnTo>
                  <a:pt x="901076" y="108535"/>
                </a:lnTo>
                <a:lnTo>
                  <a:pt x="1009026" y="70410"/>
                </a:lnTo>
                <a:lnTo>
                  <a:pt x="1120808" y="40139"/>
                </a:lnTo>
                <a:lnTo>
                  <a:pt x="1236044" y="18076"/>
                </a:lnTo>
                <a:lnTo>
                  <a:pt x="1354354" y="4578"/>
                </a:lnTo>
                <a:lnTo>
                  <a:pt x="1475358" y="0"/>
                </a:lnTo>
                <a:lnTo>
                  <a:pt x="1596364" y="4578"/>
                </a:lnTo>
                <a:lnTo>
                  <a:pt x="1714676" y="18076"/>
                </a:lnTo>
                <a:lnTo>
                  <a:pt x="1829917" y="40139"/>
                </a:lnTo>
                <a:lnTo>
                  <a:pt x="1941705" y="70410"/>
                </a:lnTo>
                <a:lnTo>
                  <a:pt x="2049660" y="108535"/>
                </a:lnTo>
                <a:lnTo>
                  <a:pt x="2153404" y="154157"/>
                </a:lnTo>
                <a:lnTo>
                  <a:pt x="2252557" y="206921"/>
                </a:lnTo>
                <a:lnTo>
                  <a:pt x="2346737" y="266472"/>
                </a:lnTo>
                <a:lnTo>
                  <a:pt x="2435566" y="332453"/>
                </a:lnTo>
                <a:lnTo>
                  <a:pt x="2518664" y="404510"/>
                </a:lnTo>
                <a:lnTo>
                  <a:pt x="2595650" y="482287"/>
                </a:lnTo>
                <a:lnTo>
                  <a:pt x="2666145" y="565428"/>
                </a:lnTo>
                <a:lnTo>
                  <a:pt x="2729769" y="653577"/>
                </a:lnTo>
                <a:lnTo>
                  <a:pt x="2786143" y="746380"/>
                </a:lnTo>
                <a:lnTo>
                  <a:pt x="2834886" y="843480"/>
                </a:lnTo>
                <a:lnTo>
                  <a:pt x="2875618" y="944522"/>
                </a:lnTo>
                <a:lnTo>
                  <a:pt x="2907960" y="1049150"/>
                </a:lnTo>
                <a:lnTo>
                  <a:pt x="2931531" y="1157009"/>
                </a:lnTo>
                <a:lnTo>
                  <a:pt x="2945953" y="1267744"/>
                </a:lnTo>
                <a:lnTo>
                  <a:pt x="2950845" y="1380998"/>
                </a:lnTo>
                <a:lnTo>
                  <a:pt x="2945953" y="1494267"/>
                </a:lnTo>
                <a:lnTo>
                  <a:pt x="2931531" y="1605015"/>
                </a:lnTo>
                <a:lnTo>
                  <a:pt x="2907960" y="1712884"/>
                </a:lnTo>
                <a:lnTo>
                  <a:pt x="2875618" y="1817521"/>
                </a:lnTo>
                <a:lnTo>
                  <a:pt x="2834886" y="1918569"/>
                </a:lnTo>
                <a:lnTo>
                  <a:pt x="2786143" y="2015674"/>
                </a:lnTo>
                <a:lnTo>
                  <a:pt x="2729769" y="2108479"/>
                </a:lnTo>
                <a:lnTo>
                  <a:pt x="2666145" y="2196630"/>
                </a:lnTo>
                <a:lnTo>
                  <a:pt x="2595650" y="2279771"/>
                </a:lnTo>
                <a:lnTo>
                  <a:pt x="2518664" y="2357547"/>
                </a:lnTo>
                <a:lnTo>
                  <a:pt x="2435566" y="2429602"/>
                </a:lnTo>
                <a:lnTo>
                  <a:pt x="2346737" y="2495581"/>
                </a:lnTo>
                <a:lnTo>
                  <a:pt x="2252557" y="2555128"/>
                </a:lnTo>
                <a:lnTo>
                  <a:pt x="2153404" y="2607889"/>
                </a:lnTo>
                <a:lnTo>
                  <a:pt x="2049660" y="2653508"/>
                </a:lnTo>
                <a:lnTo>
                  <a:pt x="1941705" y="2691630"/>
                </a:lnTo>
                <a:lnTo>
                  <a:pt x="1829917" y="2721898"/>
                </a:lnTo>
                <a:lnTo>
                  <a:pt x="1714676" y="2743959"/>
                </a:lnTo>
                <a:lnTo>
                  <a:pt x="1596364" y="2757456"/>
                </a:lnTo>
                <a:lnTo>
                  <a:pt x="1475358" y="2762034"/>
                </a:lnTo>
                <a:lnTo>
                  <a:pt x="1354354" y="2757456"/>
                </a:lnTo>
                <a:lnTo>
                  <a:pt x="1236044" y="2743959"/>
                </a:lnTo>
                <a:lnTo>
                  <a:pt x="1120808" y="2721898"/>
                </a:lnTo>
                <a:lnTo>
                  <a:pt x="1009026" y="2691630"/>
                </a:lnTo>
                <a:lnTo>
                  <a:pt x="901076" y="2653508"/>
                </a:lnTo>
                <a:lnTo>
                  <a:pt x="797340" y="2607889"/>
                </a:lnTo>
                <a:lnTo>
                  <a:pt x="698196" y="2555128"/>
                </a:lnTo>
                <a:lnTo>
                  <a:pt x="604025" y="2495581"/>
                </a:lnTo>
                <a:lnTo>
                  <a:pt x="515205" y="2429602"/>
                </a:lnTo>
                <a:lnTo>
                  <a:pt x="432117" y="2357547"/>
                </a:lnTo>
                <a:lnTo>
                  <a:pt x="355140" y="2279771"/>
                </a:lnTo>
                <a:lnTo>
                  <a:pt x="284654" y="2196630"/>
                </a:lnTo>
                <a:lnTo>
                  <a:pt x="221039" y="2108479"/>
                </a:lnTo>
                <a:lnTo>
                  <a:pt x="164674" y="2015674"/>
                </a:lnTo>
                <a:lnTo>
                  <a:pt x="115939" y="1918569"/>
                </a:lnTo>
                <a:lnTo>
                  <a:pt x="75213" y="1817521"/>
                </a:lnTo>
                <a:lnTo>
                  <a:pt x="42877" y="1712884"/>
                </a:lnTo>
                <a:lnTo>
                  <a:pt x="19309" y="1605015"/>
                </a:lnTo>
                <a:lnTo>
                  <a:pt x="4890" y="1494267"/>
                </a:lnTo>
                <a:lnTo>
                  <a:pt x="0" y="1380998"/>
                </a:lnTo>
                <a:close/>
              </a:path>
            </a:pathLst>
          </a:custGeom>
          <a:solidFill>
            <a:schemeClr val="bg1"/>
          </a:solidFill>
          <a:ln w="82550">
            <a:solidFill>
              <a:srgbClr val="548ED4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pPr defTabSz="514343">
              <a:buClrTx/>
              <a:defRPr/>
            </a:pPr>
            <a:endParaRPr lang="pl-PL" sz="1013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605" name="pole tekstowe 1"/>
          <p:cNvSpPr txBox="1">
            <a:spLocks noChangeArrowheads="1"/>
          </p:cNvSpPr>
          <p:nvPr/>
        </p:nvSpPr>
        <p:spPr bwMode="auto">
          <a:xfrm>
            <a:off x="6533851" y="2801915"/>
            <a:ext cx="2171700" cy="7155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Lokalna Strategia Rozwoju </a:t>
            </a:r>
            <a:r>
              <a:rPr lang="pl-PL" altLang="pl-PL" sz="1350" b="1" kern="1200" dirty="0">
                <a:solidFill>
                  <a:prstClr val="black"/>
                </a:solidFill>
                <a:ea typeface="+mn-ea"/>
                <a:cs typeface="+mn-cs"/>
              </a:rPr>
              <a:t>Wielkopolskie Partnerstwo dla Doliny Baryczy </a:t>
            </a:r>
          </a:p>
        </p:txBody>
      </p:sp>
      <p:sp>
        <p:nvSpPr>
          <p:cNvPr id="25606" name="AutoShape 2" descr="Oddział Monitoringu – Program Rozwoju Obszarów Wiejskich na lata 2014 – 2020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l-PL" altLang="pl-PL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5607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80" y="1944315"/>
            <a:ext cx="220980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5"/>
          <p:cNvSpPr>
            <a:spLocks/>
          </p:cNvSpPr>
          <p:nvPr/>
        </p:nvSpPr>
        <p:spPr bwMode="auto">
          <a:xfrm>
            <a:off x="6231149" y="3755571"/>
            <a:ext cx="2410132" cy="1473471"/>
          </a:xfrm>
          <a:custGeom>
            <a:avLst/>
            <a:gdLst>
              <a:gd name="T0" fmla="*/ 4902 w 2950845"/>
              <a:gd name="T1" fmla="*/ 1267744 h 2762250"/>
              <a:gd name="T2" fmla="*/ 42938 w 2950845"/>
              <a:gd name="T3" fmla="*/ 1049150 h 2762250"/>
              <a:gd name="T4" fmla="*/ 116094 w 2950845"/>
              <a:gd name="T5" fmla="*/ 843480 h 2762250"/>
              <a:gd name="T6" fmla="*/ 221334 w 2950845"/>
              <a:gd name="T7" fmla="*/ 653577 h 2762250"/>
              <a:gd name="T8" fmla="*/ 355607 w 2950845"/>
              <a:gd name="T9" fmla="*/ 482287 h 2762250"/>
              <a:gd name="T10" fmla="*/ 515892 w 2950845"/>
              <a:gd name="T11" fmla="*/ 332453 h 2762250"/>
              <a:gd name="T12" fmla="*/ 699114 w 2950845"/>
              <a:gd name="T13" fmla="*/ 206921 h 2762250"/>
              <a:gd name="T14" fmla="*/ 902262 w 2950845"/>
              <a:gd name="T15" fmla="*/ 108535 h 2762250"/>
              <a:gd name="T16" fmla="*/ 1122284 w 2950845"/>
              <a:gd name="T17" fmla="*/ 40139 h 2762250"/>
              <a:gd name="T18" fmla="*/ 1356131 w 2950845"/>
              <a:gd name="T19" fmla="*/ 4578 h 2762250"/>
              <a:gd name="T20" fmla="*/ 1598452 w 2950845"/>
              <a:gd name="T21" fmla="*/ 4578 h 2762250"/>
              <a:gd name="T22" fmla="*/ 1832298 w 2950845"/>
              <a:gd name="T23" fmla="*/ 40139 h 2762250"/>
              <a:gd name="T24" fmla="*/ 2052318 w 2950845"/>
              <a:gd name="T25" fmla="*/ 108535 h 2762250"/>
              <a:gd name="T26" fmla="*/ 2255462 w 2950845"/>
              <a:gd name="T27" fmla="*/ 206921 h 2762250"/>
              <a:gd name="T28" fmla="*/ 2438691 w 2950845"/>
              <a:gd name="T29" fmla="*/ 332453 h 2762250"/>
              <a:gd name="T30" fmla="*/ 2598962 w 2950845"/>
              <a:gd name="T31" fmla="*/ 482287 h 2762250"/>
              <a:gd name="T32" fmla="*/ 2733232 w 2950845"/>
              <a:gd name="T33" fmla="*/ 653577 h 2762250"/>
              <a:gd name="T34" fmla="*/ 2838475 w 2950845"/>
              <a:gd name="T35" fmla="*/ 843480 h 2762250"/>
              <a:gd name="T36" fmla="*/ 2911630 w 2950845"/>
              <a:gd name="T37" fmla="*/ 1049150 h 2762250"/>
              <a:gd name="T38" fmla="*/ 2949666 w 2950845"/>
              <a:gd name="T39" fmla="*/ 1267744 h 2762250"/>
              <a:gd name="T40" fmla="*/ 2949666 w 2950845"/>
              <a:gd name="T41" fmla="*/ 1494269 h 2762250"/>
              <a:gd name="T42" fmla="*/ 2911630 w 2950845"/>
              <a:gd name="T43" fmla="*/ 1712890 h 2762250"/>
              <a:gd name="T44" fmla="*/ 2838475 w 2950845"/>
              <a:gd name="T45" fmla="*/ 1918579 h 2762250"/>
              <a:gd name="T46" fmla="*/ 2733232 w 2950845"/>
              <a:gd name="T47" fmla="*/ 2108492 h 2762250"/>
              <a:gd name="T48" fmla="*/ 2598962 w 2950845"/>
              <a:gd name="T49" fmla="*/ 2279787 h 2762250"/>
              <a:gd name="T50" fmla="*/ 2438691 w 2950845"/>
              <a:gd name="T51" fmla="*/ 2429621 h 2762250"/>
              <a:gd name="T52" fmla="*/ 2255462 w 2950845"/>
              <a:gd name="T53" fmla="*/ 2555151 h 2762250"/>
              <a:gd name="T54" fmla="*/ 2052318 w 2950845"/>
              <a:gd name="T55" fmla="*/ 2653533 h 2762250"/>
              <a:gd name="T56" fmla="*/ 1832298 w 2950845"/>
              <a:gd name="T57" fmla="*/ 2721924 h 2762250"/>
              <a:gd name="T58" fmla="*/ 1598452 w 2950845"/>
              <a:gd name="T59" fmla="*/ 2757482 h 2762250"/>
              <a:gd name="T60" fmla="*/ 1356131 w 2950845"/>
              <a:gd name="T61" fmla="*/ 2757482 h 2762250"/>
              <a:gd name="T62" fmla="*/ 1122284 w 2950845"/>
              <a:gd name="T63" fmla="*/ 2721924 h 2762250"/>
              <a:gd name="T64" fmla="*/ 902262 w 2950845"/>
              <a:gd name="T65" fmla="*/ 2653533 h 2762250"/>
              <a:gd name="T66" fmla="*/ 699114 w 2950845"/>
              <a:gd name="T67" fmla="*/ 2555151 h 2762250"/>
              <a:gd name="T68" fmla="*/ 515892 w 2950845"/>
              <a:gd name="T69" fmla="*/ 2429621 h 2762250"/>
              <a:gd name="T70" fmla="*/ 355607 w 2950845"/>
              <a:gd name="T71" fmla="*/ 2279787 h 2762250"/>
              <a:gd name="T72" fmla="*/ 221334 w 2950845"/>
              <a:gd name="T73" fmla="*/ 2108492 h 2762250"/>
              <a:gd name="T74" fmla="*/ 116094 w 2950845"/>
              <a:gd name="T75" fmla="*/ 1918579 h 2762250"/>
              <a:gd name="T76" fmla="*/ 42938 w 2950845"/>
              <a:gd name="T77" fmla="*/ 1712890 h 2762250"/>
              <a:gd name="T78" fmla="*/ 4902 w 2950845"/>
              <a:gd name="T79" fmla="*/ 1494269 h 27622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50845" h="2762250">
                <a:moveTo>
                  <a:pt x="0" y="1380998"/>
                </a:moveTo>
                <a:lnTo>
                  <a:pt x="4890" y="1267744"/>
                </a:lnTo>
                <a:lnTo>
                  <a:pt x="19310" y="1157009"/>
                </a:lnTo>
                <a:lnTo>
                  <a:pt x="42878" y="1049150"/>
                </a:lnTo>
                <a:lnTo>
                  <a:pt x="75216" y="944522"/>
                </a:lnTo>
                <a:lnTo>
                  <a:pt x="115943" y="843480"/>
                </a:lnTo>
                <a:lnTo>
                  <a:pt x="164679" y="746380"/>
                </a:lnTo>
                <a:lnTo>
                  <a:pt x="221046" y="653577"/>
                </a:lnTo>
                <a:lnTo>
                  <a:pt x="284663" y="565428"/>
                </a:lnTo>
                <a:lnTo>
                  <a:pt x="355151" y="482287"/>
                </a:lnTo>
                <a:lnTo>
                  <a:pt x="432130" y="404510"/>
                </a:lnTo>
                <a:lnTo>
                  <a:pt x="515220" y="332453"/>
                </a:lnTo>
                <a:lnTo>
                  <a:pt x="604041" y="266472"/>
                </a:lnTo>
                <a:lnTo>
                  <a:pt x="698214" y="206921"/>
                </a:lnTo>
                <a:lnTo>
                  <a:pt x="797360" y="154157"/>
                </a:lnTo>
                <a:lnTo>
                  <a:pt x="901098" y="108535"/>
                </a:lnTo>
                <a:lnTo>
                  <a:pt x="1009048" y="70410"/>
                </a:lnTo>
                <a:lnTo>
                  <a:pt x="1120832" y="40139"/>
                </a:lnTo>
                <a:lnTo>
                  <a:pt x="1236069" y="18076"/>
                </a:lnTo>
                <a:lnTo>
                  <a:pt x="1354379" y="4578"/>
                </a:lnTo>
                <a:lnTo>
                  <a:pt x="1475384" y="0"/>
                </a:lnTo>
                <a:lnTo>
                  <a:pt x="1596388" y="4578"/>
                </a:lnTo>
                <a:lnTo>
                  <a:pt x="1714698" y="18076"/>
                </a:lnTo>
                <a:lnTo>
                  <a:pt x="1829934" y="40139"/>
                </a:lnTo>
                <a:lnTo>
                  <a:pt x="1941717" y="70410"/>
                </a:lnTo>
                <a:lnTo>
                  <a:pt x="2049666" y="108535"/>
                </a:lnTo>
                <a:lnTo>
                  <a:pt x="2153402" y="154157"/>
                </a:lnTo>
                <a:lnTo>
                  <a:pt x="2252546" y="206921"/>
                </a:lnTo>
                <a:lnTo>
                  <a:pt x="2346718" y="266472"/>
                </a:lnTo>
                <a:lnTo>
                  <a:pt x="2435537" y="332453"/>
                </a:lnTo>
                <a:lnTo>
                  <a:pt x="2518625" y="404510"/>
                </a:lnTo>
                <a:lnTo>
                  <a:pt x="2595602" y="482287"/>
                </a:lnTo>
                <a:lnTo>
                  <a:pt x="2666088" y="565428"/>
                </a:lnTo>
                <a:lnTo>
                  <a:pt x="2729703" y="653577"/>
                </a:lnTo>
                <a:lnTo>
                  <a:pt x="2786069" y="746380"/>
                </a:lnTo>
                <a:lnTo>
                  <a:pt x="2834804" y="843480"/>
                </a:lnTo>
                <a:lnTo>
                  <a:pt x="2875529" y="944522"/>
                </a:lnTo>
                <a:lnTo>
                  <a:pt x="2907866" y="1049150"/>
                </a:lnTo>
                <a:lnTo>
                  <a:pt x="2931433" y="1157009"/>
                </a:lnTo>
                <a:lnTo>
                  <a:pt x="2945852" y="1267744"/>
                </a:lnTo>
                <a:lnTo>
                  <a:pt x="2950743" y="1380998"/>
                </a:lnTo>
                <a:lnTo>
                  <a:pt x="2945852" y="1494269"/>
                </a:lnTo>
                <a:lnTo>
                  <a:pt x="2931433" y="1605018"/>
                </a:lnTo>
                <a:lnTo>
                  <a:pt x="2907866" y="1712890"/>
                </a:lnTo>
                <a:lnTo>
                  <a:pt x="2875529" y="1817529"/>
                </a:lnTo>
                <a:lnTo>
                  <a:pt x="2834804" y="1918579"/>
                </a:lnTo>
                <a:lnTo>
                  <a:pt x="2786069" y="2015685"/>
                </a:lnTo>
                <a:lnTo>
                  <a:pt x="2729703" y="2108492"/>
                </a:lnTo>
                <a:lnTo>
                  <a:pt x="2666088" y="2196645"/>
                </a:lnTo>
                <a:lnTo>
                  <a:pt x="2595602" y="2279787"/>
                </a:lnTo>
                <a:lnTo>
                  <a:pt x="2518625" y="2357565"/>
                </a:lnTo>
                <a:lnTo>
                  <a:pt x="2435537" y="2429621"/>
                </a:lnTo>
                <a:lnTo>
                  <a:pt x="2346718" y="2495602"/>
                </a:lnTo>
                <a:lnTo>
                  <a:pt x="2252546" y="2555151"/>
                </a:lnTo>
                <a:lnTo>
                  <a:pt x="2153402" y="2607913"/>
                </a:lnTo>
                <a:lnTo>
                  <a:pt x="2049666" y="2653533"/>
                </a:lnTo>
                <a:lnTo>
                  <a:pt x="1941717" y="2691655"/>
                </a:lnTo>
                <a:lnTo>
                  <a:pt x="1829934" y="2721924"/>
                </a:lnTo>
                <a:lnTo>
                  <a:pt x="1714698" y="2743985"/>
                </a:lnTo>
                <a:lnTo>
                  <a:pt x="1596388" y="2757482"/>
                </a:lnTo>
                <a:lnTo>
                  <a:pt x="1475384" y="2762060"/>
                </a:lnTo>
                <a:lnTo>
                  <a:pt x="1354379" y="2757482"/>
                </a:lnTo>
                <a:lnTo>
                  <a:pt x="1236069" y="2743985"/>
                </a:lnTo>
                <a:lnTo>
                  <a:pt x="1120832" y="2721924"/>
                </a:lnTo>
                <a:lnTo>
                  <a:pt x="1009048" y="2691655"/>
                </a:lnTo>
                <a:lnTo>
                  <a:pt x="901098" y="2653533"/>
                </a:lnTo>
                <a:lnTo>
                  <a:pt x="797360" y="2607913"/>
                </a:lnTo>
                <a:lnTo>
                  <a:pt x="698214" y="2555151"/>
                </a:lnTo>
                <a:lnTo>
                  <a:pt x="604041" y="2495602"/>
                </a:lnTo>
                <a:lnTo>
                  <a:pt x="515220" y="2429621"/>
                </a:lnTo>
                <a:lnTo>
                  <a:pt x="432130" y="2357565"/>
                </a:lnTo>
                <a:lnTo>
                  <a:pt x="355151" y="2279787"/>
                </a:lnTo>
                <a:lnTo>
                  <a:pt x="284663" y="2196645"/>
                </a:lnTo>
                <a:lnTo>
                  <a:pt x="221046" y="2108492"/>
                </a:lnTo>
                <a:lnTo>
                  <a:pt x="164679" y="2015685"/>
                </a:lnTo>
                <a:lnTo>
                  <a:pt x="115943" y="1918579"/>
                </a:lnTo>
                <a:lnTo>
                  <a:pt x="75216" y="1817529"/>
                </a:lnTo>
                <a:lnTo>
                  <a:pt x="42878" y="1712890"/>
                </a:lnTo>
                <a:lnTo>
                  <a:pt x="19310" y="1605018"/>
                </a:lnTo>
                <a:lnTo>
                  <a:pt x="4890" y="1494269"/>
                </a:lnTo>
                <a:lnTo>
                  <a:pt x="0" y="1380998"/>
                </a:lnTo>
                <a:close/>
              </a:path>
            </a:pathLst>
          </a:custGeom>
          <a:noFill/>
          <a:ln w="825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514343">
              <a:buClrTx/>
              <a:defRPr/>
            </a:pPr>
            <a:endParaRPr lang="pl-PL" sz="1013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609" name="pole tekstowe 23"/>
          <p:cNvSpPr txBox="1">
            <a:spLocks noChangeArrowheads="1"/>
          </p:cNvSpPr>
          <p:nvPr/>
        </p:nvSpPr>
        <p:spPr bwMode="auto">
          <a:xfrm>
            <a:off x="319161" y="2841049"/>
            <a:ext cx="2507666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b="1" kern="12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Lokalna </a:t>
            </a:r>
            <a:r>
              <a:rPr lang="pl-PL" altLang="pl-PL" sz="1350" b="1" kern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Strategia </a:t>
            </a:r>
            <a:r>
              <a:rPr lang="pl-PL" altLang="pl-PL" sz="1350" b="1" kern="12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Rozwoju dla rybactwa </a:t>
            </a:r>
            <a:endParaRPr lang="pl-PL" altLang="pl-PL" sz="1350" b="1" kern="12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PARTNERSTWO dla Doliny Baryczy  </a:t>
            </a:r>
            <a:r>
              <a:rPr lang="pl-PL" altLang="pl-PL" sz="1350" b="1" kern="1200" dirty="0">
                <a:solidFill>
                  <a:srgbClr val="000000"/>
                </a:solidFill>
                <a:ea typeface="+mn-ea"/>
                <a:cs typeface="+mn-cs"/>
              </a:rPr>
              <a:t>RLGD </a:t>
            </a:r>
          </a:p>
        </p:txBody>
      </p:sp>
      <p:sp>
        <p:nvSpPr>
          <p:cNvPr id="25610" name="pole tekstowe 11"/>
          <p:cNvSpPr txBox="1">
            <a:spLocks noChangeArrowheads="1"/>
          </p:cNvSpPr>
          <p:nvPr/>
        </p:nvSpPr>
        <p:spPr bwMode="auto">
          <a:xfrm>
            <a:off x="4203614" y="4413400"/>
            <a:ext cx="10632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800" b="1" kern="1200" dirty="0">
                <a:solidFill>
                  <a:srgbClr val="000000"/>
                </a:solidFill>
                <a:ea typeface="+mn-ea"/>
                <a:cs typeface="+mn-cs"/>
              </a:rPr>
              <a:t>W</a:t>
            </a:r>
            <a:r>
              <a:rPr lang="pl-PL" altLang="pl-PL" sz="1800" kern="1200" dirty="0">
                <a:solidFill>
                  <a:srgbClr val="000000"/>
                </a:solidFill>
                <a:ea typeface="+mn-ea"/>
                <a:cs typeface="+mn-cs"/>
              </a:rPr>
              <a:t>spólna </a:t>
            </a:r>
            <a:r>
              <a:rPr lang="pl-PL" altLang="pl-PL" sz="1800" b="1" kern="1200" dirty="0">
                <a:solidFill>
                  <a:srgbClr val="000000"/>
                </a:solidFill>
                <a:ea typeface="+mn-ea"/>
                <a:cs typeface="+mn-cs"/>
              </a:rPr>
              <a:t>P</a:t>
            </a:r>
            <a:r>
              <a:rPr lang="pl-PL" altLang="pl-PL" sz="1800" kern="1200" dirty="0">
                <a:solidFill>
                  <a:srgbClr val="000000"/>
                </a:solidFill>
                <a:ea typeface="+mn-ea"/>
                <a:cs typeface="+mn-cs"/>
              </a:rPr>
              <a:t>olityka </a:t>
            </a:r>
            <a:r>
              <a:rPr lang="pl-PL" altLang="pl-PL" sz="1800" b="1" kern="1200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r>
              <a:rPr lang="pl-PL" altLang="pl-PL" sz="1800" kern="1200" dirty="0">
                <a:solidFill>
                  <a:srgbClr val="000000"/>
                </a:solidFill>
                <a:ea typeface="+mn-ea"/>
                <a:cs typeface="+mn-cs"/>
              </a:rPr>
              <a:t>olna </a:t>
            </a:r>
          </a:p>
        </p:txBody>
      </p:sp>
      <p:sp>
        <p:nvSpPr>
          <p:cNvPr id="25611" name="pole tekstowe 13"/>
          <p:cNvSpPr txBox="1">
            <a:spLocks noChangeArrowheads="1"/>
          </p:cNvSpPr>
          <p:nvPr/>
        </p:nvSpPr>
        <p:spPr bwMode="auto">
          <a:xfrm>
            <a:off x="6533851" y="3847862"/>
            <a:ext cx="95607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Fundusze Europejskie dla Wielkopolski  2021+</a:t>
            </a: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l-PL" altLang="pl-PL" sz="135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5613" name="pole tekstowe 17"/>
          <p:cNvSpPr txBox="1">
            <a:spLocks noChangeArrowheads="1"/>
          </p:cNvSpPr>
          <p:nvPr/>
        </p:nvSpPr>
        <p:spPr bwMode="auto">
          <a:xfrm>
            <a:off x="857668" y="4151824"/>
            <a:ext cx="11930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600" kern="1200" dirty="0">
                <a:solidFill>
                  <a:srgbClr val="000000"/>
                </a:solidFill>
                <a:ea typeface="+mn-ea"/>
                <a:cs typeface="+mn-cs"/>
              </a:rPr>
              <a:t>Fundusze Europejskie dla Rybactwa  </a:t>
            </a:r>
          </a:p>
        </p:txBody>
      </p:sp>
      <p:sp>
        <p:nvSpPr>
          <p:cNvPr id="19" name="object 13"/>
          <p:cNvSpPr>
            <a:spLocks noChangeArrowheads="1"/>
          </p:cNvSpPr>
          <p:nvPr/>
        </p:nvSpPr>
        <p:spPr bwMode="auto">
          <a:xfrm>
            <a:off x="3603172" y="1913890"/>
            <a:ext cx="2150366" cy="97623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14343" eaLnBrk="1" hangingPunct="1">
              <a:spcBef>
                <a:spcPct val="0"/>
              </a:spcBef>
              <a:buClrTx/>
              <a:buNone/>
              <a:defRPr/>
            </a:pPr>
            <a:endParaRPr lang="pl-PL" altLang="pl-PL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25615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49" y="3700314"/>
            <a:ext cx="2380495" cy="17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pole tekstowe 26"/>
          <p:cNvSpPr txBox="1">
            <a:spLocks noChangeArrowheads="1"/>
          </p:cNvSpPr>
          <p:nvPr/>
        </p:nvSpPr>
        <p:spPr bwMode="auto">
          <a:xfrm>
            <a:off x="3506609" y="2937406"/>
            <a:ext cx="2219325" cy="92333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Lokalna Strategia Rozwoju </a:t>
            </a: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b="1" kern="1200" dirty="0">
                <a:solidFill>
                  <a:srgbClr val="000000"/>
                </a:solidFill>
                <a:ea typeface="+mn-ea"/>
                <a:cs typeface="+mn-cs"/>
              </a:rPr>
              <a:t>PARTNERSTWO dla Doliny Baryczy </a:t>
            </a: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l-PL" altLang="pl-PL" sz="135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5617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24" b="57555"/>
          <a:stretch>
            <a:fillRect/>
          </a:stretch>
        </p:blipFill>
        <p:spPr bwMode="auto">
          <a:xfrm>
            <a:off x="1343117" y="39131"/>
            <a:ext cx="4326985" cy="189668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25619" name="Obraz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96" y="187360"/>
            <a:ext cx="1285108" cy="11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pole tekstowe 21"/>
          <p:cNvSpPr txBox="1">
            <a:spLocks noChangeArrowheads="1"/>
          </p:cNvSpPr>
          <p:nvPr/>
        </p:nvSpPr>
        <p:spPr bwMode="auto">
          <a:xfrm>
            <a:off x="7401568" y="3847861"/>
            <a:ext cx="856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350" b="1" kern="1200" dirty="0">
                <a:solidFill>
                  <a:srgbClr val="000000"/>
                </a:solidFill>
                <a:ea typeface="+mn-ea"/>
                <a:cs typeface="+mn-cs"/>
              </a:rPr>
              <a:t>W</a:t>
            </a: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spólna </a:t>
            </a:r>
            <a:r>
              <a:rPr lang="pl-PL" altLang="pl-PL" sz="1350" b="1" kern="1200" dirty="0">
                <a:solidFill>
                  <a:srgbClr val="000000"/>
                </a:solidFill>
                <a:ea typeface="+mn-ea"/>
                <a:cs typeface="+mn-cs"/>
              </a:rPr>
              <a:t>P</a:t>
            </a: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olityka </a:t>
            </a:r>
            <a:r>
              <a:rPr lang="pl-PL" altLang="pl-PL" sz="1350" b="1" kern="1200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r>
              <a:rPr lang="pl-PL" altLang="pl-PL" sz="1350" kern="1200" dirty="0">
                <a:solidFill>
                  <a:srgbClr val="000000"/>
                </a:solidFill>
                <a:ea typeface="+mn-ea"/>
                <a:cs typeface="+mn-cs"/>
              </a:rPr>
              <a:t>olna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619476" y="5666839"/>
            <a:ext cx="2157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>
              <a:buClrTx/>
            </a:pPr>
            <a:r>
              <a:rPr lang="pl-PL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2 557 500 euro </a:t>
            </a:r>
          </a:p>
          <a:p>
            <a:pPr defTabSz="781903">
              <a:buClrTx/>
            </a:pPr>
            <a:r>
              <a:rPr lang="pl-PL" sz="1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 gminy </a:t>
            </a:r>
            <a:r>
              <a:rPr lang="pl-PL" sz="1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Odolanów, Przygodzice, Sośnie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3603172" y="5694924"/>
            <a:ext cx="2533487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>
              <a:buClrTx/>
            </a:pPr>
            <a:r>
              <a:rPr lang="pl-PL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2 462 500 euro </a:t>
            </a:r>
            <a:r>
              <a:rPr lang="pl-PL" sz="1539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pl-PL" sz="1539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539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 gminy </a:t>
            </a:r>
            <a:r>
              <a:rPr lang="pl-PL" sz="1539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Cieszków Krośnice, Milicz, Twardogóra, Żmigród  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1336" y="5484021"/>
            <a:ext cx="3292079" cy="16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>
              <a:buClrTx/>
            </a:pPr>
            <a:r>
              <a:rPr lang="pl-PL" sz="20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Min.1 800 000 euro</a:t>
            </a:r>
          </a:p>
          <a:p>
            <a:pPr defTabSz="781903">
              <a:buClrTx/>
            </a:pPr>
            <a:r>
              <a:rPr lang="pl-PL" sz="20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Max. 2 800 000 euro (plan) </a:t>
            </a:r>
          </a:p>
          <a:p>
            <a:pPr defTabSz="781903">
              <a:buClrTx/>
            </a:pPr>
            <a:r>
              <a:rPr lang="pl-PL" sz="1539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 </a:t>
            </a:r>
            <a:r>
              <a:rPr lang="pl-PL" sz="1539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gminy </a:t>
            </a:r>
            <a:r>
              <a:rPr lang="pl-PL" sz="1539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Cieszków Krośnice, Milicz, Odolanów Przygodzice, Sośnie, Twardogóra, Żmigród </a:t>
            </a:r>
          </a:p>
          <a:p>
            <a:pPr defTabSz="781903">
              <a:buClrTx/>
            </a:pPr>
            <a:r>
              <a:rPr lang="pl-PL" sz="1539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86035" y="112672"/>
            <a:ext cx="402246" cy="467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zawartości 2">
            <a:extLst>
              <a:ext uri="{FF2B5EF4-FFF2-40B4-BE49-F238E27FC236}">
                <a16:creationId xmlns:a16="http://schemas.microsoft.com/office/drawing/2014/main" id="{06EDAAC9-A41D-A675-87D2-CB119491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68947"/>
            <a:ext cx="8237388" cy="435133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l-PL" dirty="0" smtClean="0">
                <a:solidFill>
                  <a:srgbClr val="92D050"/>
                </a:solidFill>
              </a:rPr>
              <a:t>kierunki rozwoju strategicznego marki Doliny </a:t>
            </a:r>
            <a:r>
              <a:rPr lang="pl-PL" dirty="0">
                <a:solidFill>
                  <a:srgbClr val="92D050"/>
                </a:solidFill>
              </a:rPr>
              <a:t>Baryczy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Budowa </a:t>
            </a:r>
            <a:r>
              <a:rPr kumimoji="0" lang="pl-PL" alt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marki regionu w oparciu o jego walory naturalne, atrakcje i ofertę usług oraz produktów lokalnych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Promocja regionu, przyrody, kultury, kuchni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Rozwój infrastruktury i oferty turystycznej przyjaznej środowisku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Aktywizacja gospodarcza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Czynna ochrona przyrody przy udziale mieszkańców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Aktywizacja społeczna na rzecz rozwoju małych społeczności </a:t>
            </a:r>
            <a:endParaRPr kumimoji="0" lang="pl-PL" altLang="pl-PL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Lucida Sans Unicode" panose="020B0602030504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3800" b="1" dirty="0" smtClean="0">
                <a:latin typeface="Calibri" panose="020F0502020204030204" pitchFamily="34" charset="0"/>
                <a:cs typeface="Lucida Sans Unicode" panose="020B0602030504020204" pitchFamily="34" charset="0"/>
              </a:rPr>
              <a:t>adaptacja i edukacja do zmian klimatu </a:t>
            </a:r>
            <a:endParaRPr lang="pl-PL" sz="3800" b="1" dirty="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127E381F-1D34-F8E0-73EA-29F2F1F3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93" y="476672"/>
            <a:ext cx="24050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>
            <a:extLst>
              <a:ext uri="{FF2B5EF4-FFF2-40B4-BE49-F238E27FC236}">
                <a16:creationId xmlns:a16="http://schemas.microsoft.com/office/drawing/2014/main" id="{2324BFA9-688A-00D5-81EE-C60F2D40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34" y="651297"/>
            <a:ext cx="12954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036C5-CFB5-BCF2-4178-DCA7A8248FF3}"/>
              </a:ext>
            </a:extLst>
          </p:cNvPr>
          <p:cNvSpPr txBox="1"/>
          <p:nvPr/>
        </p:nvSpPr>
        <p:spPr>
          <a:xfrm>
            <a:off x="683568" y="179368"/>
            <a:ext cx="5712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SIŁA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która przyciąga turystę właśnie do tego jednego miejsca, mimo że do wyboru ma inne podobne.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8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0790" y="1010465"/>
            <a:ext cx="793169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Wizja: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Dolnośląska/ Wielkopolska Dolina Baryczy </a:t>
            </a:r>
            <a:b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kumimoji="0" lang="pl-PL" alt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blisko przyrody dla klimatu. </a:t>
            </a:r>
            <a:endParaRPr kumimoji="0" lang="pl-PL" alt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Misją LGD jest działanie na rzecz zrównoważonego rozwoju Doliny Baryczy, z</a:t>
            </a:r>
            <a:r>
              <a:rPr kumimoji="0" lang="pl-PL" altLang="pl-PL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poszanowaniem dziedzictwa przyrodniczego</a:t>
            </a:r>
            <a:b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 kulturowego, wpieranie aktywności społecznej i gospodarczej mieszkańców z uwzględnieniem adaptacji do zmian klimatu.  </a:t>
            </a:r>
            <a:endParaRPr kumimoji="0" lang="pl-PL" altLang="pl-P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72" y="4709101"/>
            <a:ext cx="1371719" cy="134123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75" y="4709101"/>
            <a:ext cx="1396105" cy="14022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417" y="4321409"/>
            <a:ext cx="2043218" cy="18610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715" y="4088231"/>
            <a:ext cx="2068005" cy="23603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430" y="206716"/>
            <a:ext cx="5605050" cy="8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6" y="1192603"/>
            <a:ext cx="2558026" cy="54984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58" y="1192603"/>
            <a:ext cx="2611247" cy="55289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1192604"/>
            <a:ext cx="2643896" cy="56515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6880" y="33528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Międzygminny Plan </a:t>
            </a:r>
            <a:r>
              <a:rPr lang="pl-PL" sz="2800" dirty="0"/>
              <a:t>A</a:t>
            </a:r>
            <a:r>
              <a:rPr lang="pl-PL" sz="2800" dirty="0" smtClean="0"/>
              <a:t>daptacji do zmian klimatu (MGPA) 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220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36880" y="335280"/>
            <a:ext cx="778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Międzygminny plan adaptacji do zmian klimatu MGPA  - przyszłość Doliny Baryczy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Gdzie jesteśmy ?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8" y="1864502"/>
            <a:ext cx="1625218" cy="185533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57120" y="2011680"/>
            <a:ext cx="5516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Zakończona ocena oddziaływania na środowisko -RDOŚ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Przyjęcie uchwałami rad gmin MGPA  - propozycja wspólnej sesji –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zaproszenie ekspertów, debata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sesja/ wspólne posiedzenie komisji  19.02 lub po podpisaniu umowy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Wybór problemów, ekspertów 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Wdrożenie MGPA – powołanie  międzygminnego zespołu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Monitorowanie postępów – aktywizacja sołectw, działania w szkołach, kampanie społeczne, plany zagospodarowania itp.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projektów  m.in.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Fenix  -</a:t>
            </a:r>
          </a:p>
        </p:txBody>
      </p:sp>
    </p:spTree>
    <p:extLst>
      <p:ext uri="{BB962C8B-B14F-4D97-AF65-F5344CB8AC3E}">
        <p14:creationId xmlns:p14="http://schemas.microsoft.com/office/powerpoint/2010/main" val="5057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36880" y="335280"/>
            <a:ext cx="778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Międzygminny plan adaptacji do zmian klimatu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2" y="1027777"/>
            <a:ext cx="1625218" cy="185533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357117" y="3862338"/>
          <a:ext cx="6096002" cy="1840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687">
                  <a:extLst>
                    <a:ext uri="{9D8B030D-6E8A-4147-A177-3AD203B41FA5}">
                      <a16:colId xmlns:a16="http://schemas.microsoft.com/office/drawing/2014/main" val="3075709506"/>
                    </a:ext>
                  </a:extLst>
                </a:gridCol>
                <a:gridCol w="1517105">
                  <a:extLst>
                    <a:ext uri="{9D8B030D-6E8A-4147-A177-3AD203B41FA5}">
                      <a16:colId xmlns:a16="http://schemas.microsoft.com/office/drawing/2014/main" val="685246815"/>
                    </a:ext>
                  </a:extLst>
                </a:gridCol>
                <a:gridCol w="1517105">
                  <a:extLst>
                    <a:ext uri="{9D8B030D-6E8A-4147-A177-3AD203B41FA5}">
                      <a16:colId xmlns:a16="http://schemas.microsoft.com/office/drawing/2014/main" val="997197842"/>
                    </a:ext>
                  </a:extLst>
                </a:gridCol>
                <a:gridCol w="1517105">
                  <a:extLst>
                    <a:ext uri="{9D8B030D-6E8A-4147-A177-3AD203B41FA5}">
                      <a16:colId xmlns:a16="http://schemas.microsoft.com/office/drawing/2014/main" val="1105433107"/>
                    </a:ext>
                  </a:extLst>
                </a:gridCol>
              </a:tblGrid>
              <a:tr h="291741"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u="none" strike="noStrike" dirty="0">
                          <a:effectLst/>
                        </a:rPr>
                        <a:t>100%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u="none" strike="noStrike" dirty="0">
                          <a:effectLst/>
                        </a:rPr>
                        <a:t> 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u="none" strike="noStrike" dirty="0">
                          <a:effectLst/>
                        </a:rPr>
                        <a:t>79,71%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64243230"/>
                  </a:ext>
                </a:extLst>
              </a:tr>
              <a:tr h="291741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66662698"/>
                  </a:ext>
                </a:extLst>
              </a:tr>
              <a:tr h="291741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4 663 997,91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93%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3 717 672,74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39953713"/>
                  </a:ext>
                </a:extLst>
              </a:tr>
              <a:tr h="291741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351 053,61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7%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279 824,83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51990765"/>
                  </a:ext>
                </a:extLst>
              </a:tr>
              <a:tr h="595638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5 015 051,52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100%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3 997 497,56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1 017 553,95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49188803"/>
                  </a:ext>
                </a:extLst>
              </a:tr>
            </a:tbl>
          </a:graphicData>
        </a:graphic>
      </p:graphicFrame>
      <p:pic>
        <p:nvPicPr>
          <p:cNvPr id="8" name="Picture 46"/>
          <p:cNvPicPr/>
          <p:nvPr/>
        </p:nvPicPr>
        <p:blipFill>
          <a:blip r:embed="rId3"/>
          <a:stretch>
            <a:fillRect/>
          </a:stretch>
        </p:blipFill>
        <p:spPr>
          <a:xfrm>
            <a:off x="2524441" y="6114415"/>
            <a:ext cx="5761355" cy="74358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092958" y="1123830"/>
            <a:ext cx="6624320" cy="2473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0" indent="3175" algn="just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5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+mn-cs"/>
              </a:rPr>
              <a:t>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ahoma" panose="020B0604030504040204" pitchFamily="34" charset="0"/>
                <a:cs typeface="+mn-cs"/>
              </a:rPr>
              <a:t>Edukacja dla klimatu w Dolinie Baryczy”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+mn-cs"/>
              </a:rPr>
              <a:t>programu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+mn-cs"/>
              </a:rPr>
              <a:t>FENiKS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+mn-cs"/>
              </a:rPr>
              <a:t> 2021 – 2027, Działanie FENX.02.04. Adaptacja do zmian klimatu, zapobieganie klęskom i katastrofom, typ FENX.02.04.10 Edukacja w zakresie kwestii klimatycznych, adaptacji do zmian klimatu oraz ochrony zasobów wodnych, podtyp: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+mn-cs"/>
              </a:rPr>
              <a:t>Projekty edukacyjne realizowane w szkołach z elementami infrastrukturalnymi - kompleksowe projekty dotyczące podnoszenia świadomości nt. zmian klimatu i adaptacji do nich poprzez wdrażanie działań edukacyjno-informacyjnych równolegle z powiązanymi działaniami adaptacyjnymi w zakresie zielononiebieskiej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+mn-cs"/>
              </a:rPr>
              <a:t>infrastruktury.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+mn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3678535"/>
            <a:ext cx="2438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BZI w szkołach + szkolenia nauczycieli, pracowników JST, konferencja, murale, nowe pomoce edukacyjne </a:t>
            </a:r>
          </a:p>
        </p:txBody>
      </p:sp>
    </p:spTree>
    <p:extLst>
      <p:ext uri="{BB962C8B-B14F-4D97-AF65-F5344CB8AC3E}">
        <p14:creationId xmlns:p14="http://schemas.microsoft.com/office/powerpoint/2010/main" val="29844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86246" y="0"/>
            <a:ext cx="9402449" cy="70343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7822" y="666420"/>
            <a:ext cx="5130570" cy="702078"/>
          </a:xfrm>
        </p:spPr>
        <p:txBody>
          <a:bodyPr>
            <a:noAutofit/>
          </a:bodyPr>
          <a:lstStyle/>
          <a:p>
            <a:pPr algn="l"/>
            <a:r>
              <a:rPr lang="pl-PL" sz="2000" dirty="0">
                <a:latin typeface="+mn-lt"/>
              </a:rPr>
              <a:t>REALIZACJA PROGRAMU 2023/2024–  Ilość szkół i przedszkoli należących do Programu  w danej gminie/ Ilość placówek oświatowych w danej gminie</a:t>
            </a:r>
            <a:endParaRPr lang="pl-PL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7225"/>
            <a:ext cx="8029307" cy="4222015"/>
          </a:xfrm>
        </p:spPr>
      </p:pic>
      <p:sp>
        <p:nvSpPr>
          <p:cNvPr id="10" name="Prostokąt 9"/>
          <p:cNvSpPr/>
          <p:nvPr/>
        </p:nvSpPr>
        <p:spPr>
          <a:xfrm>
            <a:off x="4572001" y="3104964"/>
            <a:ext cx="1176391" cy="27003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Milicz – 8/22 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301971" y="3875987"/>
            <a:ext cx="1278141" cy="401866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Krośnice – 2/4 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026069" y="1808820"/>
            <a:ext cx="1314858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Cieszków – 2/3 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084168" y="1923120"/>
            <a:ext cx="1494269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Odolanów – 3/12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651231" y="3598988"/>
            <a:ext cx="1626860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Przygodzice – 7/16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55676" y="4401108"/>
            <a:ext cx="1420033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Żmigród – 4/16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026069" y="4995174"/>
            <a:ext cx="1452293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Twardogóra – 2/7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976156" y="4401108"/>
            <a:ext cx="1188132" cy="396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350" b="1" dirty="0">
                <a:solidFill>
                  <a:srgbClr val="1F497D"/>
                </a:solidFill>
                <a:latin typeface="Calibri"/>
              </a:rPr>
              <a:t>Sośnie – 4/11</a:t>
            </a:r>
            <a:endParaRPr lang="pl-PL" sz="135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60" y="174657"/>
            <a:ext cx="139610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11011" r="24712" b="2136"/>
          <a:stretch/>
        </p:blipFill>
        <p:spPr bwMode="auto">
          <a:xfrm>
            <a:off x="2555776" y="-28476"/>
            <a:ext cx="6480720" cy="61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pole tekstowe 3"/>
          <p:cNvSpPr txBox="1">
            <a:spLocks noChangeArrowheads="1"/>
          </p:cNvSpPr>
          <p:nvPr/>
        </p:nvSpPr>
        <p:spPr bwMode="auto">
          <a:xfrm>
            <a:off x="362659" y="500479"/>
            <a:ext cx="22111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b="1" dirty="0" smtClean="0">
                <a:solidFill>
                  <a:srgbClr val="000000"/>
                </a:solidFill>
                <a:latin typeface="+mn-lt"/>
              </a:rPr>
              <a:t>Program Edukacja </a:t>
            </a:r>
            <a:r>
              <a:rPr lang="pl-PL" altLang="pl-PL" sz="1800" b="1" dirty="0">
                <a:solidFill>
                  <a:srgbClr val="000000"/>
                </a:solidFill>
                <a:latin typeface="+mn-lt"/>
              </a:rPr>
              <a:t>dla Doliny </a:t>
            </a:r>
            <a:r>
              <a:rPr lang="pl-PL" altLang="pl-PL" sz="1800" b="1" dirty="0" smtClean="0">
                <a:solidFill>
                  <a:srgbClr val="000000"/>
                </a:solidFill>
                <a:latin typeface="+mn-lt"/>
              </a:rPr>
              <a:t>Baryczy i </a:t>
            </a:r>
            <a:r>
              <a:rPr lang="pl-PL" altLang="pl-PL" sz="1800" b="1" dirty="0" smtClean="0">
                <a:solidFill>
                  <a:srgbClr val="FF0000"/>
                </a:solidFill>
                <a:latin typeface="+mn-lt"/>
              </a:rPr>
              <a:t>KLIMATU </a:t>
            </a:r>
            <a:endParaRPr lang="pl-PL" altLang="pl-PL" sz="1800" dirty="0">
              <a:solidFill>
                <a:srgbClr val="FF0000"/>
              </a:solidFill>
              <a:latin typeface="+mn-lt"/>
            </a:endParaRPr>
          </a:p>
          <a:p>
            <a:pPr defTabSz="68580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b="1" dirty="0" smtClean="0">
                <a:solidFill>
                  <a:srgbClr val="666666"/>
                </a:solidFill>
                <a:latin typeface="+mn-lt"/>
              </a:rPr>
              <a:t>program </a:t>
            </a:r>
            <a:r>
              <a:rPr lang="pl-PL" altLang="pl-PL" sz="1800" b="1" dirty="0">
                <a:solidFill>
                  <a:srgbClr val="666666"/>
                </a:solidFill>
                <a:latin typeface="+mn-lt"/>
              </a:rPr>
              <a:t>edukacji regionalnej i przyrodniczej</a:t>
            </a:r>
            <a:r>
              <a:rPr lang="pl-PL" altLang="pl-PL" sz="1800" dirty="0">
                <a:solidFill>
                  <a:srgbClr val="666666"/>
                </a:solidFill>
                <a:latin typeface="+mn-lt"/>
              </a:rPr>
              <a:t> służący zachowaniu specyfiki obszaru </a:t>
            </a:r>
            <a:r>
              <a:rPr lang="pl-PL" altLang="pl-PL" sz="1800" b="1" dirty="0">
                <a:solidFill>
                  <a:srgbClr val="666666"/>
                </a:solidFill>
                <a:latin typeface="+mn-lt"/>
              </a:rPr>
              <a:t>Doliny </a:t>
            </a:r>
            <a:r>
              <a:rPr lang="pl-PL" altLang="pl-PL" sz="1800" b="1" dirty="0" smtClean="0">
                <a:solidFill>
                  <a:srgbClr val="666666"/>
                </a:solidFill>
                <a:latin typeface="+mn-lt"/>
              </a:rPr>
              <a:t>Baryczy </a:t>
            </a:r>
          </a:p>
          <a:p>
            <a:pPr defTabSz="68580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48" name="pole tekstowe 4"/>
          <p:cNvSpPr txBox="1">
            <a:spLocks noChangeArrowheads="1"/>
          </p:cNvSpPr>
          <p:nvPr/>
        </p:nvSpPr>
        <p:spPr bwMode="auto">
          <a:xfrm>
            <a:off x="121894" y="3287649"/>
            <a:ext cx="2448272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800" dirty="0" smtClean="0">
                <a:solidFill>
                  <a:srgbClr val="000000"/>
                </a:solidFill>
              </a:rPr>
              <a:t>Monitorowanie aktywności szkół </a:t>
            </a:r>
          </a:p>
          <a:p>
            <a:pPr marL="285750" indent="-285750"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800" dirty="0" smtClean="0">
                <a:solidFill>
                  <a:srgbClr val="000000"/>
                </a:solidFill>
              </a:rPr>
              <a:t>Wykreowanie nowego produktu - </a:t>
            </a: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b="1" dirty="0">
                <a:solidFill>
                  <a:srgbClr val="000000"/>
                </a:solidFill>
              </a:rPr>
              <a:t>o</a:t>
            </a:r>
            <a:r>
              <a:rPr lang="pl-PL" altLang="pl-PL" sz="1800" b="1" dirty="0" smtClean="0">
                <a:solidFill>
                  <a:srgbClr val="000000"/>
                </a:solidFill>
              </a:rPr>
              <a:t>ferta edukacyjna </a:t>
            </a:r>
            <a:endParaRPr lang="pl-PL" altLang="pl-PL" sz="1800" b="1" dirty="0">
              <a:solidFill>
                <a:srgbClr val="000000"/>
              </a:solidFill>
            </a:endParaRPr>
          </a:p>
          <a:p>
            <a:pPr algn="ctr" defTabSz="68580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1350" dirty="0" smtClean="0">
              <a:solidFill>
                <a:srgbClr val="000000"/>
              </a:solidFill>
            </a:endParaRPr>
          </a:p>
        </p:txBody>
      </p:sp>
      <p:sp>
        <p:nvSpPr>
          <p:cNvPr id="31749" name="pole tekstowe 5"/>
          <p:cNvSpPr txBox="1">
            <a:spLocks noChangeArrowheads="1"/>
          </p:cNvSpPr>
          <p:nvPr/>
        </p:nvSpPr>
        <p:spPr bwMode="auto">
          <a:xfrm>
            <a:off x="5587366" y="6237312"/>
            <a:ext cx="6581074" cy="8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394" dirty="0" smtClean="0">
                <a:solidFill>
                  <a:srgbClr val="FF0000"/>
                </a:solidFill>
                <a:hlinkClick r:id="rId3"/>
              </a:rPr>
              <a:t>www.edukacja.barycz.pl</a:t>
            </a:r>
            <a:endParaRPr lang="pl-PL" altLang="pl-PL" sz="2394" dirty="0" smtClean="0">
              <a:solidFill>
                <a:srgbClr val="FF0000"/>
              </a:solidFill>
            </a:endParaRPr>
          </a:p>
          <a:p>
            <a:pPr defTabSz="68580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2394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5255090"/>
            <a:ext cx="4167202" cy="1426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sym typeface="Helvetica Neue"/>
              </a:rPr>
              <a:t>Granty - l</a:t>
            </a:r>
            <a:r>
              <a:rPr kumimoji="0" lang="pl-PL" sz="2400" i="0" u="none" strike="noStrike" cap="none" spc="0" normalizeH="0" baseline="0" dirty="0" smtClean="0">
                <a:ln>
                  <a:noFill/>
                </a:ln>
                <a:effectLst/>
                <a:uFillTx/>
                <a:sym typeface="Helvetica Neue"/>
              </a:rPr>
              <a:t>iczba  wspartych wyjazdów </a:t>
            </a:r>
            <a:r>
              <a:rPr kumimoji="0" lang="pl-PL" sz="2400" i="0" u="none" strike="noStrike" cap="none" spc="0" normalizeH="0" dirty="0" smtClean="0">
                <a:ln>
                  <a:noFill/>
                </a:ln>
                <a:effectLst/>
                <a:uFillTx/>
                <a:sym typeface="Helvetica Neue"/>
              </a:rPr>
              <a:t> edukacyjnych </a:t>
            </a:r>
            <a:r>
              <a:rPr kumimoji="0" lang="pl-PL" sz="2400" b="1" i="0" u="none" strike="noStrike" cap="none" spc="0" normalizeH="0" dirty="0" smtClean="0">
                <a:ln>
                  <a:noFill/>
                </a:ln>
                <a:effectLst/>
                <a:uFillTx/>
                <a:sym typeface="Helvetica Neue"/>
              </a:rPr>
              <a:t>614 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dirty="0" smtClean="0"/>
              <a:t>Liczba uczestników 17812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spc="0" normalizeH="0" dirty="0" smtClean="0">
                <a:ln>
                  <a:noFill/>
                </a:ln>
                <a:effectLst/>
                <a:uFillTx/>
                <a:sym typeface="Helvetica Neue"/>
              </a:rPr>
              <a:t>20 % mieszkańców obszaru  </a:t>
            </a:r>
            <a:endParaRPr kumimoji="0" lang="pl-PL" sz="2000" i="0" u="none" strike="noStrike" cap="none" spc="0" normalizeH="0" baseline="0" dirty="0">
              <a:ln>
                <a:noFill/>
              </a:ln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86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1204</Words>
  <Application>Microsoft Office PowerPoint</Application>
  <PresentationFormat>Pokaz na ekranie (4:3)</PresentationFormat>
  <Paragraphs>169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Ebrima</vt:lpstr>
      <vt:lpstr>Helvetica Neue</vt:lpstr>
      <vt:lpstr>Lucida Sans Unicode</vt:lpstr>
      <vt:lpstr>Tahoma</vt:lpstr>
      <vt:lpstr>Times New Roman</vt:lpstr>
      <vt:lpstr>Wingdings</vt:lpstr>
      <vt:lpstr>Motyw pakietu Office</vt:lpstr>
      <vt:lpstr>Wdrażanie Lokalnej Strategii Rozwoju  wielkopolskiej części  Doliny Baryczy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REALIZACJA PROGRAMU 2023/2024–  Ilość szkół i przedszkoli należących do Programu  w danej gminie/ Ilość placówek oświatowych w danej gminie</vt:lpstr>
      <vt:lpstr>Prezentacja programu PowerPoint</vt:lpstr>
      <vt:lpstr>Cele LSR  PARTNERSTWO dla Doliny Baryczy </vt:lpstr>
      <vt:lpstr>Prezentacja programu PowerPoint</vt:lpstr>
      <vt:lpstr>Prezentacja programu PowerPoint</vt:lpstr>
      <vt:lpstr>Prezentacja programu PowerPoint</vt:lpstr>
      <vt:lpstr>Prezentacja programu PowerPoint</vt:lpstr>
      <vt:lpstr>Wdrażanie Lokalnej Strategii Rozwoju  wielkopolskiej części  Doliny Baryczy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Wdrażanie Lokalnej Strategii Rozwoju dla Doliny Baryczy</dc:title>
  <dc:creator>Inga Ozga</dc:creator>
  <cp:lastModifiedBy>Inga Ozga</cp:lastModifiedBy>
  <cp:revision>23</cp:revision>
  <dcterms:created xsi:type="dcterms:W3CDTF">2025-01-08T18:46:52Z</dcterms:created>
  <dcterms:modified xsi:type="dcterms:W3CDTF">2025-01-31T07:37:40Z</dcterms:modified>
</cp:coreProperties>
</file>